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62" r:id="rId3"/>
    <p:sldId id="263" r:id="rId4"/>
    <p:sldId id="273" r:id="rId5"/>
    <p:sldId id="275" r:id="rId6"/>
    <p:sldId id="274" r:id="rId7"/>
    <p:sldId id="264" r:id="rId8"/>
    <p:sldId id="266" r:id="rId9"/>
    <p:sldId id="265" r:id="rId10"/>
    <p:sldId id="258" r:id="rId11"/>
    <p:sldId id="267" r:id="rId12"/>
    <p:sldId id="268" r:id="rId13"/>
    <p:sldId id="284" r:id="rId14"/>
    <p:sldId id="269" r:id="rId15"/>
    <p:sldId id="270" r:id="rId16"/>
    <p:sldId id="259" r:id="rId17"/>
    <p:sldId id="260" r:id="rId18"/>
    <p:sldId id="272" r:id="rId19"/>
    <p:sldId id="286" r:id="rId20"/>
    <p:sldId id="292" r:id="rId21"/>
    <p:sldId id="271" r:id="rId22"/>
    <p:sldId id="276" r:id="rId23"/>
    <p:sldId id="277" r:id="rId24"/>
    <p:sldId id="285" r:id="rId25"/>
    <p:sldId id="287" r:id="rId26"/>
    <p:sldId id="278" r:id="rId27"/>
    <p:sldId id="288" r:id="rId28"/>
    <p:sldId id="279" r:id="rId29"/>
    <p:sldId id="280" r:id="rId30"/>
    <p:sldId id="282" r:id="rId31"/>
    <p:sldId id="261" r:id="rId32"/>
    <p:sldId id="281" r:id="rId33"/>
    <p:sldId id="289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2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2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9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0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3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9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98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2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7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3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7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3911-65B9-437A-9999-1370FF663DC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C0069-B4B0-4FCA-AB17-2798322D26A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8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opendatastudy.wordpress.com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16" y="1915622"/>
            <a:ext cx="4878819" cy="17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579" y="1654858"/>
            <a:ext cx="4932000" cy="49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19" y="3886858"/>
            <a:ext cx="4070063" cy="2700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582416" y="30462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Records and Transparency: Good or Bad?</a:t>
            </a:r>
            <a:br>
              <a:rPr lang="en-GB" b="1" dirty="0" smtClean="0"/>
            </a:br>
            <a:r>
              <a:rPr lang="en-GB" b="1" dirty="0" smtClean="0"/>
              <a:t>Ben Worthy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219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064" y="0"/>
            <a:ext cx="13011150" cy="731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977" y="-180304"/>
            <a:ext cx="42957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992" y="1589210"/>
            <a:ext cx="6768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115"/>
            <a:ext cx="4457700" cy="6086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336" y="1513391"/>
            <a:ext cx="6096000" cy="3429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8237" y="107213"/>
            <a:ext cx="10972800" cy="1143000"/>
          </a:xfrm>
        </p:spPr>
        <p:txBody>
          <a:bodyPr/>
          <a:lstStyle/>
          <a:p>
            <a:r>
              <a:rPr lang="en-GB" dirty="0" smtClean="0"/>
              <a:t>Pause 2000-2005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7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+mn-lt"/>
              </a:rPr>
              <a:t>FOI in the UK 2005-2017</a:t>
            </a:r>
            <a:endParaRPr lang="en-GB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936" y="2524333"/>
            <a:ext cx="2143125" cy="214312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5336345" y="1924099"/>
            <a:ext cx="5181600" cy="4351338"/>
          </a:xfrm>
        </p:spPr>
        <p:txBody>
          <a:bodyPr/>
          <a:lstStyle/>
          <a:p>
            <a:r>
              <a:rPr lang="en-GB" dirty="0" smtClean="0"/>
              <a:t>Around 50,000 requests</a:t>
            </a:r>
          </a:p>
          <a:p>
            <a:r>
              <a:rPr lang="en-GB" dirty="0" smtClean="0"/>
              <a:t>Public, media and NGOs</a:t>
            </a:r>
          </a:p>
          <a:p>
            <a:r>
              <a:rPr lang="en-GB" dirty="0" smtClean="0"/>
              <a:t>Local government get 80%</a:t>
            </a:r>
          </a:p>
          <a:p>
            <a:r>
              <a:rPr lang="en-GB" dirty="0" smtClean="0"/>
              <a:t>Popular with media</a:t>
            </a:r>
          </a:p>
          <a:p>
            <a:r>
              <a:rPr lang="en-GB" dirty="0" smtClean="0"/>
              <a:t>Politicians do not like-fees, veto, complaints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56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Retrospective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8158" y="1673511"/>
            <a:ext cx="339568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3" y="281354"/>
            <a:ext cx="11704838" cy="7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+mn-lt"/>
              </a:rPr>
              <a:t>Chilling?</a:t>
            </a:r>
            <a:endParaRPr lang="en-GB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 smtClean="0"/>
              <a:t>Tony Blair</a:t>
            </a:r>
            <a:r>
              <a:rPr lang="en-GB" dirty="0" smtClean="0"/>
              <a:t>: ‘not </a:t>
            </a:r>
            <a:r>
              <a:rPr lang="en-GB" dirty="0"/>
              <a:t>practical for government … if you are trying to take a difficult decision and </a:t>
            </a:r>
            <a:r>
              <a:rPr lang="en-GB" dirty="0" smtClean="0"/>
              <a:t>you’re weighing </a:t>
            </a:r>
            <a:r>
              <a:rPr lang="en-GB" dirty="0"/>
              <a:t>up the pros and cons, you have frank conversations … if those </a:t>
            </a:r>
            <a:r>
              <a:rPr lang="en-GB" dirty="0" smtClean="0"/>
              <a:t>conversations then </a:t>
            </a:r>
            <a:r>
              <a:rPr lang="en-GB" dirty="0"/>
              <a:t>are put out in a published form … you are going to be very cautious</a:t>
            </a:r>
            <a:r>
              <a:rPr lang="en-GB" dirty="0" smtClean="0"/>
              <a:t>.’ </a:t>
            </a:r>
            <a:r>
              <a:rPr lang="en-GB" dirty="0"/>
              <a:t>(</a:t>
            </a:r>
            <a:r>
              <a:rPr lang="en-GB" i="1" dirty="0" smtClean="0"/>
              <a:t>Guardian </a:t>
            </a:r>
            <a:r>
              <a:rPr lang="en-GB" dirty="0" smtClean="0"/>
              <a:t>1/9/2010</a:t>
            </a:r>
            <a:r>
              <a:rPr lang="en-GB" dirty="0"/>
              <a:t>)</a:t>
            </a:r>
          </a:p>
          <a:p>
            <a:r>
              <a:rPr lang="en-GB" b="1" dirty="0" smtClean="0"/>
              <a:t>David Cameron </a:t>
            </a:r>
            <a:r>
              <a:rPr lang="en-GB" dirty="0"/>
              <a:t>‘furring up the arteries of government</a:t>
            </a:r>
            <a:r>
              <a:rPr lang="en-GB" dirty="0" smtClean="0"/>
              <a:t>’ (</a:t>
            </a:r>
            <a:r>
              <a:rPr lang="en-GB" dirty="0"/>
              <a:t>BBC 7/3/2012). </a:t>
            </a:r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former Cabinet </a:t>
            </a:r>
            <a:r>
              <a:rPr lang="en-GB" dirty="0" smtClean="0"/>
              <a:t>Sectary </a:t>
            </a:r>
            <a:r>
              <a:rPr lang="en-GB" b="1" dirty="0" smtClean="0"/>
              <a:t>Gus </a:t>
            </a:r>
            <a:r>
              <a:rPr lang="en-GB" b="1" dirty="0"/>
              <a:t>O’Donnell </a:t>
            </a:r>
            <a:r>
              <a:rPr lang="en-GB" dirty="0" smtClean="0"/>
              <a:t>claims it </a:t>
            </a:r>
            <a:r>
              <a:rPr lang="en-GB" dirty="0"/>
              <a:t>has ‘hamstrung’ </a:t>
            </a:r>
            <a:r>
              <a:rPr lang="en-GB" dirty="0" smtClean="0"/>
              <a:t>government: </a:t>
            </a:r>
            <a:r>
              <a:rPr lang="en-GB" dirty="0"/>
              <a:t>two hypothetical and one based </a:t>
            </a:r>
            <a:r>
              <a:rPr lang="en-GB" dirty="0" smtClean="0"/>
              <a:t>on the </a:t>
            </a:r>
            <a:r>
              <a:rPr lang="en-GB" dirty="0"/>
              <a:t>coalition negotiations (Justice Committee </a:t>
            </a:r>
            <a:r>
              <a:rPr lang="en-GB" dirty="0" smtClean="0"/>
              <a:t>2012).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51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643" y="30194"/>
            <a:ext cx="7886700" cy="1325563"/>
          </a:xfrm>
        </p:spPr>
        <p:txBody>
          <a:bodyPr/>
          <a:lstStyle/>
          <a:p>
            <a:r>
              <a:rPr lang="en-GB" b="1" dirty="0" smtClean="0">
                <a:latin typeface="+mn-lt"/>
              </a:rPr>
              <a:t>Is There a Chilling Effect?</a:t>
            </a:r>
            <a:endParaRPr lang="en-GB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068" y="1340769"/>
            <a:ext cx="3867150" cy="4351338"/>
          </a:xfrm>
        </p:spPr>
        <p:txBody>
          <a:bodyPr>
            <a:normAutofit fontScale="85000" lnSpcReduction="10000"/>
          </a:bodyPr>
          <a:lstStyle/>
          <a:p>
            <a:r>
              <a:rPr lang="en-GB" sz="4000" dirty="0" smtClean="0"/>
              <a:t>Is it happening?</a:t>
            </a:r>
          </a:p>
          <a:p>
            <a:r>
              <a:rPr lang="en-GB" sz="4000" dirty="0"/>
              <a:t>Anecdote abounds but hard evidence is </a:t>
            </a:r>
            <a:r>
              <a:rPr lang="en-GB" sz="4000" dirty="0" smtClean="0"/>
              <a:t>minimal</a:t>
            </a:r>
          </a:p>
          <a:p>
            <a:r>
              <a:rPr lang="en-GB" sz="4000" dirty="0" smtClean="0"/>
              <a:t>Few examples where trouble</a:t>
            </a:r>
          </a:p>
          <a:p>
            <a:r>
              <a:rPr lang="en-GB" sz="4000" dirty="0" smtClean="0"/>
              <a:t>Fear of not having a record?</a:t>
            </a:r>
            <a:endParaRPr lang="en-GB" sz="4000" dirty="0"/>
          </a:p>
          <a:p>
            <a:endParaRPr lang="en-GB" sz="4000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89204" y="1340769"/>
            <a:ext cx="1771650" cy="1933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3645025"/>
            <a:ext cx="25146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Is There a Chilling Effect?</a:t>
            </a:r>
            <a:endParaRPr lang="it-IT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/>
              <a:t>Is it FOI?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600" dirty="0" smtClean="0"/>
              <a:t>Use of electronic communications?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600" dirty="0" smtClean="0"/>
              <a:t>New ways of making decisions?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600" dirty="0" smtClean="0"/>
              <a:t>Fear of leaks?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600" dirty="0" smtClean="0"/>
              <a:t>Was everything ever written down?</a:t>
            </a:r>
          </a:p>
          <a:p>
            <a:pPr marL="514350" indent="-514350">
              <a:buFont typeface="+mj-lt"/>
              <a:buAutoNum type="arabicPeriod"/>
            </a:pPr>
            <a:endParaRPr lang="it-IT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072735"/>
            <a:ext cx="5384800" cy="35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1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Is There a Chilling Effect?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Justice Committee (2012d, 32</a:t>
            </a:r>
            <a:r>
              <a:rPr lang="en-GB" dirty="0" smtClean="0"/>
              <a:t>) ‘</a:t>
            </a:r>
            <a:r>
              <a:rPr lang="en-GB" dirty="0"/>
              <a:t>was not able to conclude, with any certainty that a chilling effect has resulted </a:t>
            </a:r>
            <a:r>
              <a:rPr lang="en-GB" dirty="0" smtClean="0"/>
              <a:t>from the </a:t>
            </a:r>
            <a:r>
              <a:rPr lang="en-GB" dirty="0"/>
              <a:t>FOI Act’. In central government there was concern, with isolated </a:t>
            </a:r>
            <a:r>
              <a:rPr lang="en-GB" dirty="0" smtClean="0"/>
              <a:t>instances but </a:t>
            </a:r>
            <a:r>
              <a:rPr lang="en-GB" dirty="0"/>
              <a:t>no general trend (Hazell et al. 2010; Waller et al. 2009). </a:t>
            </a:r>
            <a:endParaRPr lang="en-GB" dirty="0" smtClean="0"/>
          </a:p>
          <a:p>
            <a:r>
              <a:rPr lang="en-GB" dirty="0" smtClean="0"/>
              <a:t>At </a:t>
            </a:r>
            <a:r>
              <a:rPr lang="en-GB" dirty="0"/>
              <a:t>local </a:t>
            </a:r>
            <a:r>
              <a:rPr lang="en-GB" dirty="0" smtClean="0"/>
              <a:t>government level </a:t>
            </a:r>
            <a:r>
              <a:rPr lang="en-GB" dirty="0"/>
              <a:t>similarly there appear to be a few exceptional cases but no systematic </a:t>
            </a:r>
            <a:r>
              <a:rPr lang="en-GB" dirty="0" smtClean="0"/>
              <a:t>effect (</a:t>
            </a:r>
            <a:r>
              <a:rPr lang="en-GB" dirty="0"/>
              <a:t>Worthy 2013; Shepherd et al. 2011). </a:t>
            </a:r>
            <a:endParaRPr lang="en-GB" dirty="0" smtClean="0"/>
          </a:p>
          <a:p>
            <a:r>
              <a:rPr lang="en-GB" dirty="0" smtClean="0"/>
              <a:t>In </a:t>
            </a:r>
            <a:r>
              <a:rPr lang="en-GB" dirty="0"/>
              <a:t>both Scotland and England there was </a:t>
            </a:r>
            <a:r>
              <a:rPr lang="en-GB" dirty="0" smtClean="0"/>
              <a:t>some concern </a:t>
            </a:r>
            <a:r>
              <a:rPr lang="en-GB" dirty="0"/>
              <a:t>at informal recording but also some evidence of a positive </a:t>
            </a:r>
            <a:r>
              <a:rPr lang="en-GB" dirty="0" smtClean="0"/>
              <a:t>professionalising effect </a:t>
            </a:r>
            <a:r>
              <a:rPr lang="en-GB" dirty="0"/>
              <a:t>on records (Taylor and Burt 2010; Richter and Wilson 2013).</a:t>
            </a:r>
          </a:p>
        </p:txBody>
      </p:sp>
    </p:spTree>
    <p:extLst>
      <p:ext uri="{BB962C8B-B14F-4D97-AF65-F5344CB8AC3E}">
        <p14:creationId xmlns:p14="http://schemas.microsoft.com/office/powerpoint/2010/main" val="2869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08" y="919382"/>
            <a:ext cx="4276725" cy="499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243" y="919382"/>
            <a:ext cx="2997994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9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there a ‘discipline effect</a:t>
            </a:r>
            <a:r>
              <a:rPr lang="en-GB" dirty="0" smtClean="0"/>
              <a:t>’? (Shepherd et al 2009)</a:t>
            </a:r>
            <a:r>
              <a:rPr lang="en-GB" dirty="0"/>
              <a:t/>
            </a:r>
            <a:br>
              <a:rPr lang="en-GB" dirty="0"/>
            </a:b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Improve records?</a:t>
            </a:r>
          </a:p>
          <a:p>
            <a:r>
              <a:rPr lang="en-GB" sz="3600" dirty="0" smtClean="0"/>
              <a:t>Use to organise and create a policy?</a:t>
            </a:r>
          </a:p>
          <a:p>
            <a:r>
              <a:rPr lang="en-GB" sz="3600" dirty="0" smtClean="0"/>
              <a:t>Improve professionalism and standards</a:t>
            </a:r>
            <a:endParaRPr lang="it-IT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575954"/>
            <a:ext cx="5384800" cy="1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9409" y="0"/>
            <a:ext cx="13894778" cy="7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817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3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933" y="271330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3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29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2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50" y="583485"/>
            <a:ext cx="2962275" cy="2190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50" y="3152445"/>
            <a:ext cx="6191529" cy="34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917" y="1023278"/>
            <a:ext cx="42862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8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Brexit and Openness in the UK</a:t>
            </a:r>
            <a:endParaRPr lang="en-GB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15183"/>
            <a:ext cx="5066495" cy="2664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099" y="2015183"/>
            <a:ext cx="4381956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Lessons?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Need to get support and interest</a:t>
            </a:r>
          </a:p>
          <a:p>
            <a:r>
              <a:rPr lang="en-GB" sz="4000" dirty="0" smtClean="0"/>
              <a:t>Work close together</a:t>
            </a:r>
          </a:p>
          <a:p>
            <a:r>
              <a:rPr lang="en-GB" sz="4000" dirty="0" smtClean="0"/>
              <a:t>Same problem-same solution?</a:t>
            </a:r>
            <a:endParaRPr lang="it-IT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4777" y="1033030"/>
            <a:ext cx="4877223" cy="1761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353" y="2794927"/>
            <a:ext cx="3962743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</a:t>
            </a:r>
            <a:r>
              <a:rPr lang="en-GB" dirty="0" err="1" smtClean="0"/>
              <a:t>ràcies</a:t>
            </a:r>
            <a:r>
              <a:rPr lang="en-GB" dirty="0" smtClean="0"/>
              <a:t>-Thank You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Email: b.worthy@bbk.ac.uk</a:t>
            </a:r>
          </a:p>
          <a:p>
            <a:r>
              <a:rPr lang="en-GB" sz="3200" dirty="0" smtClean="0"/>
              <a:t>View </a:t>
            </a:r>
            <a:r>
              <a:rPr lang="en-GB" sz="3200" dirty="0"/>
              <a:t>my research </a:t>
            </a:r>
            <a:r>
              <a:rPr lang="en-GB" sz="3200" dirty="0" smtClean="0"/>
              <a:t>blog </a:t>
            </a:r>
            <a:r>
              <a:rPr lang="en-GB" sz="3200" dirty="0" smtClean="0">
                <a:hlinkClick r:id="rId2"/>
              </a:rPr>
              <a:t>here</a:t>
            </a:r>
            <a:endParaRPr lang="en-GB" sz="3200" dirty="0"/>
          </a:p>
          <a:p>
            <a:r>
              <a:rPr lang="en-GB" sz="3200" dirty="0" smtClean="0"/>
              <a:t>Ben </a:t>
            </a:r>
            <a:r>
              <a:rPr lang="en-GB" sz="3200" dirty="0"/>
              <a:t>Worthy (2017) </a:t>
            </a:r>
            <a:r>
              <a:rPr lang="en-GB" sz="3200" i="1" dirty="0"/>
              <a:t>The Politics of Freedom of Information: How and why governments pass laws that threaten their power</a:t>
            </a:r>
            <a:r>
              <a:rPr lang="en-GB" sz="3200" dirty="0"/>
              <a:t> </a:t>
            </a:r>
            <a:r>
              <a:rPr lang="en-GB" sz="3200" dirty="0" smtClean="0"/>
              <a:t>(Manchester </a:t>
            </a:r>
            <a:r>
              <a:rPr lang="en-GB" sz="3200" dirty="0"/>
              <a:t>University </a:t>
            </a:r>
            <a:r>
              <a:rPr lang="en-GB" sz="3200" dirty="0" smtClean="0"/>
              <a:t>Press). </a:t>
            </a:r>
            <a:endParaRPr lang="it-IT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51625" y="1600200"/>
            <a:ext cx="28767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1181" y="1192237"/>
            <a:ext cx="1097280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4000" dirty="0"/>
              <a:t>Freedom </a:t>
            </a:r>
            <a:r>
              <a:rPr lang="en-GB" sz="4000" dirty="0" smtClean="0"/>
              <a:t>of information </a:t>
            </a:r>
            <a:r>
              <a:rPr lang="en-GB" sz="4000" dirty="0"/>
              <a:t>legislation is only as </a:t>
            </a:r>
            <a:r>
              <a:rPr lang="en-GB" sz="4000" dirty="0" smtClean="0"/>
              <a:t>good as </a:t>
            </a:r>
            <a:r>
              <a:rPr lang="en-GB" sz="4000" dirty="0"/>
              <a:t>the quality of the records and </a:t>
            </a:r>
            <a:r>
              <a:rPr lang="en-GB" sz="4000" dirty="0" smtClean="0"/>
              <a:t>other information </a:t>
            </a:r>
            <a:r>
              <a:rPr lang="en-GB" sz="4000" dirty="0"/>
              <a:t>to which it provides access</a:t>
            </a:r>
            <a:r>
              <a:rPr lang="en-GB" sz="4000" dirty="0" smtClean="0"/>
              <a:t>. Access </a:t>
            </a:r>
            <a:r>
              <a:rPr lang="en-GB" sz="4000" dirty="0"/>
              <a:t>rights are of limited value </a:t>
            </a:r>
            <a:r>
              <a:rPr lang="en-GB" sz="4000" dirty="0" smtClean="0"/>
              <a:t>if information </a:t>
            </a:r>
            <a:r>
              <a:rPr lang="en-GB" sz="4000" dirty="0"/>
              <a:t>cannot be found </a:t>
            </a:r>
            <a:r>
              <a:rPr lang="en-GB" sz="4000" dirty="0" smtClean="0"/>
              <a:t>when requested </a:t>
            </a:r>
            <a:r>
              <a:rPr lang="en-GB" sz="4000" dirty="0"/>
              <a:t>or, when found, cannot </a:t>
            </a:r>
            <a:r>
              <a:rPr lang="en-GB" sz="4000" dirty="0" smtClean="0"/>
              <a:t>be relied </a:t>
            </a:r>
            <a:r>
              <a:rPr lang="en-GB" sz="4000" dirty="0"/>
              <a:t>upon as authoritative. </a:t>
            </a:r>
            <a:endParaRPr lang="en-GB" sz="4000" dirty="0" smtClean="0"/>
          </a:p>
          <a:p>
            <a:pPr marL="0" lvl="0" indent="0">
              <a:buNone/>
            </a:pPr>
            <a:r>
              <a:rPr lang="en-GB" sz="4000" b="1" dirty="0" smtClean="0"/>
              <a:t>(S46) </a:t>
            </a:r>
            <a:r>
              <a:rPr lang="en-GB" sz="4000" b="1" dirty="0"/>
              <a:t>Code of Practice on Records </a:t>
            </a:r>
            <a:r>
              <a:rPr lang="en-GB" sz="4000" b="1" dirty="0" smtClean="0"/>
              <a:t>Management</a:t>
            </a:r>
            <a:endParaRPr lang="it-IT" sz="4000" dirty="0"/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2073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87" y="1085628"/>
            <a:ext cx="4878819" cy="17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412" y="1085628"/>
            <a:ext cx="4932000" cy="49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154" y="3056864"/>
            <a:ext cx="4070063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Politicians</a:t>
            </a:r>
            <a:endParaRPr lang="it-IT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Freedom of information (dislike)</a:t>
            </a:r>
          </a:p>
          <a:p>
            <a:r>
              <a:rPr lang="en-GB" sz="4400" dirty="0" smtClean="0"/>
              <a:t>Open Data (like)</a:t>
            </a:r>
          </a:p>
          <a:p>
            <a:r>
              <a:rPr lang="en-GB" sz="4400" dirty="0" smtClean="0"/>
              <a:t>Records management (not interested)</a:t>
            </a:r>
            <a:endParaRPr lang="it-IT" sz="4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5253" y="1917737"/>
            <a:ext cx="260985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383" y="3670337"/>
            <a:ext cx="3697191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470</Words>
  <Application>Microsoft Office PowerPoint</Application>
  <PresentationFormat>Widescreen</PresentationFormat>
  <Paragraphs>47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1_Office Theme</vt:lpstr>
      <vt:lpstr>Records and Transparency: Good or Bad? Ben Worthy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Politicians</vt:lpstr>
      <vt:lpstr>PowerPoint Presentation</vt:lpstr>
      <vt:lpstr>PowerPoint Presentation</vt:lpstr>
      <vt:lpstr>Pause 2000-2005</vt:lpstr>
      <vt:lpstr>FOI in the UK 2005-2017</vt:lpstr>
      <vt:lpstr>Retrospective</vt:lpstr>
      <vt:lpstr>PowerPoint Presentation</vt:lpstr>
      <vt:lpstr>Chilling?</vt:lpstr>
      <vt:lpstr>Is There a Chilling Effect?</vt:lpstr>
      <vt:lpstr>Is There a Chilling Effect?</vt:lpstr>
      <vt:lpstr>Is There a Chilling Effect?</vt:lpstr>
      <vt:lpstr>PowerPoint Presentation</vt:lpstr>
      <vt:lpstr> Is there a ‘discipline effect’? (Shepherd et al 2009)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Brexit and Openness in the UK</vt:lpstr>
      <vt:lpstr>Lessons?</vt:lpstr>
      <vt:lpstr>Gràcies-Thank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Bother with FOI?</dc:title>
  <dc:creator>Ben</dc:creator>
  <cp:lastModifiedBy>Ben</cp:lastModifiedBy>
  <cp:revision>28</cp:revision>
  <dcterms:created xsi:type="dcterms:W3CDTF">2017-04-30T15:40:54Z</dcterms:created>
  <dcterms:modified xsi:type="dcterms:W3CDTF">2017-05-02T19:25:29Z</dcterms:modified>
</cp:coreProperties>
</file>