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8" r:id="rId4"/>
    <p:sldId id="280" r:id="rId5"/>
    <p:sldId id="258" r:id="rId6"/>
    <p:sldId id="264" r:id="rId7"/>
    <p:sldId id="259" r:id="rId8"/>
    <p:sldId id="260" r:id="rId9"/>
    <p:sldId id="272" r:id="rId10"/>
    <p:sldId id="261" r:id="rId11"/>
    <p:sldId id="271" r:id="rId12"/>
    <p:sldId id="262" r:id="rId13"/>
    <p:sldId id="266" r:id="rId14"/>
    <p:sldId id="267" r:id="rId15"/>
    <p:sldId id="268" r:id="rId16"/>
    <p:sldId id="270" r:id="rId17"/>
    <p:sldId id="277" r:id="rId18"/>
    <p:sldId id="273" r:id="rId19"/>
    <p:sldId id="274" r:id="rId20"/>
    <p:sldId id="276" r:id="rId21"/>
    <p:sldId id="281" r:id="rId22"/>
    <p:sldId id="282"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48"/>
    <p:restoredTop sz="86425"/>
  </p:normalViewPr>
  <p:slideViewPr>
    <p:cSldViewPr snapToGrid="0" snapToObjects="1">
      <p:cViewPr>
        <p:scale>
          <a:sx n="110" d="100"/>
          <a:sy n="110" d="100"/>
        </p:scale>
        <p:origin x="144" y="280"/>
      </p:cViewPr>
      <p:guideLst/>
    </p:cSldViewPr>
  </p:slideViewPr>
  <p:outlineViewPr>
    <p:cViewPr>
      <p:scale>
        <a:sx n="33" d="100"/>
        <a:sy n="33" d="100"/>
      </p:scale>
      <p:origin x="0" y="-15648"/>
    </p:cViewPr>
  </p:outlineViewPr>
  <p:notesTextViewPr>
    <p:cViewPr>
      <p:scale>
        <a:sx n="1" d="1"/>
        <a:sy n="1" d="1"/>
      </p:scale>
      <p:origin x="0" y="0"/>
    </p:cViewPr>
  </p:notesText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DFAFC-3512-4AC3-A57A-772439023F77}"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AU"/>
        </a:p>
      </dgm:t>
    </dgm:pt>
    <dgm:pt modelId="{DFBCA6BD-71A6-4ED4-8ED2-F16AECFCCEB6}">
      <dgm:prSet phldrT="[Text]"/>
      <dgm:spPr/>
      <dgm:t>
        <a:bodyPr/>
        <a:lstStyle/>
        <a:p>
          <a:r>
            <a:rPr lang="en-AU" dirty="0"/>
            <a:t>Understanding of the business context</a:t>
          </a:r>
        </a:p>
      </dgm:t>
    </dgm:pt>
    <dgm:pt modelId="{CBDE2F78-4F70-4CDC-B168-EFE40D32DF85}" type="parTrans" cxnId="{AD8244E4-3665-4120-BE70-B28D50108D7D}">
      <dgm:prSet/>
      <dgm:spPr/>
      <dgm:t>
        <a:bodyPr/>
        <a:lstStyle/>
        <a:p>
          <a:endParaRPr lang="en-AU"/>
        </a:p>
      </dgm:t>
    </dgm:pt>
    <dgm:pt modelId="{E7B4CFAD-7BE9-4A20-9E49-A8819F44BDA6}" type="sibTrans" cxnId="{AD8244E4-3665-4120-BE70-B28D50108D7D}">
      <dgm:prSet/>
      <dgm:spPr/>
      <dgm:t>
        <a:bodyPr/>
        <a:lstStyle/>
        <a:p>
          <a:endParaRPr lang="en-AU"/>
        </a:p>
      </dgm:t>
    </dgm:pt>
    <dgm:pt modelId="{C658457B-053C-40F9-A8D2-450591627C72}">
      <dgm:prSet phldrT="[Text]" custT="1"/>
      <dgm:spPr/>
      <dgm:t>
        <a:bodyPr/>
        <a:lstStyle/>
        <a:p>
          <a:r>
            <a:rPr lang="en-AU" sz="2800" dirty="0"/>
            <a:t>- </a:t>
          </a:r>
          <a:r>
            <a:rPr lang="en-AU" sz="1800" dirty="0">
              <a:latin typeface="Arial" panose="020B0604020202020204" pitchFamily="34" charset="0"/>
              <a:cs typeface="Arial" panose="020B0604020202020204" pitchFamily="34" charset="0"/>
            </a:rPr>
            <a:t>regulatory</a:t>
          </a:r>
        </a:p>
      </dgm:t>
    </dgm:pt>
    <dgm:pt modelId="{2DB3AA27-BF10-4746-9B37-7A0CEA94D587}" type="parTrans" cxnId="{4D4A5043-0568-4971-95DD-950596BE2DBB}">
      <dgm:prSet/>
      <dgm:spPr/>
      <dgm:t>
        <a:bodyPr/>
        <a:lstStyle/>
        <a:p>
          <a:endParaRPr lang="en-AU"/>
        </a:p>
      </dgm:t>
    </dgm:pt>
    <dgm:pt modelId="{E10A843F-554F-41C0-B06D-46AE0D8DC728}" type="sibTrans" cxnId="{4D4A5043-0568-4971-95DD-950596BE2DBB}">
      <dgm:prSet/>
      <dgm:spPr/>
      <dgm:t>
        <a:bodyPr/>
        <a:lstStyle/>
        <a:p>
          <a:endParaRPr lang="en-AU"/>
        </a:p>
      </dgm:t>
    </dgm:pt>
    <dgm:pt modelId="{2A061FB0-7FAC-43BE-9E14-34E01F3F5123}">
      <dgm:prSet phldrT="[Text]"/>
      <dgm:spPr/>
      <dgm:t>
        <a:bodyPr/>
        <a:lstStyle/>
        <a:p>
          <a:r>
            <a:rPr lang="en-AU"/>
            <a:t>Analysis of business activity</a:t>
          </a:r>
        </a:p>
      </dgm:t>
    </dgm:pt>
    <dgm:pt modelId="{E52DCC4D-2BB9-4C36-8B1E-78F13944FC1D}" type="parTrans" cxnId="{E9C5A6A4-B6CA-46CB-B74F-86828C67F3C2}">
      <dgm:prSet/>
      <dgm:spPr/>
      <dgm:t>
        <a:bodyPr/>
        <a:lstStyle/>
        <a:p>
          <a:endParaRPr lang="en-AU"/>
        </a:p>
      </dgm:t>
    </dgm:pt>
    <dgm:pt modelId="{472743A2-336B-4C3B-A351-3E22B4BFA09C}" type="sibTrans" cxnId="{E9C5A6A4-B6CA-46CB-B74F-86828C67F3C2}">
      <dgm:prSet/>
      <dgm:spPr/>
      <dgm:t>
        <a:bodyPr/>
        <a:lstStyle/>
        <a:p>
          <a:endParaRPr lang="en-AU"/>
        </a:p>
      </dgm:t>
    </dgm:pt>
    <dgm:pt modelId="{6E766C75-E8F7-4584-B259-23A6398A4813}">
      <dgm:prSet phldrT="[Text]" custT="1"/>
      <dgm:spPr/>
      <dgm:t>
        <a:bodyPr/>
        <a:lstStyle/>
        <a:p>
          <a:r>
            <a:rPr lang="en-AU" sz="1800" dirty="0">
              <a:latin typeface="Arial" panose="020B0604020202020204" pitchFamily="34" charset="0"/>
              <a:cs typeface="Arial" panose="020B0604020202020204" pitchFamily="34" charset="0"/>
            </a:rPr>
            <a:t>- work process</a:t>
          </a:r>
        </a:p>
      </dgm:t>
    </dgm:pt>
    <dgm:pt modelId="{CE6C7489-3A43-44BB-8659-4E5576B8071B}" type="parTrans" cxnId="{A9C35961-B39A-4B4E-8746-E493D4BE00F9}">
      <dgm:prSet/>
      <dgm:spPr/>
      <dgm:t>
        <a:bodyPr/>
        <a:lstStyle/>
        <a:p>
          <a:endParaRPr lang="en-AU"/>
        </a:p>
      </dgm:t>
    </dgm:pt>
    <dgm:pt modelId="{3FC58EA3-F1F8-4419-B7A6-110EA015077D}" type="sibTrans" cxnId="{A9C35961-B39A-4B4E-8746-E493D4BE00F9}">
      <dgm:prSet/>
      <dgm:spPr/>
      <dgm:t>
        <a:bodyPr/>
        <a:lstStyle/>
        <a:p>
          <a:endParaRPr lang="en-AU"/>
        </a:p>
      </dgm:t>
    </dgm:pt>
    <dgm:pt modelId="{3FECD435-F62B-404E-B4C5-673743F96424}">
      <dgm:prSet phldrT="[Text]" custT="1"/>
      <dgm:spPr/>
      <dgm:t>
        <a:bodyPr/>
        <a:lstStyle/>
        <a:p>
          <a:r>
            <a:rPr lang="en-AU" sz="1800" dirty="0">
              <a:latin typeface="Arial" panose="020B0604020202020204" pitchFamily="34" charset="0"/>
              <a:cs typeface="Arial" panose="020B0604020202020204" pitchFamily="34" charset="0"/>
            </a:rPr>
            <a:t>- risk associated with not meeting records requirements </a:t>
          </a:r>
        </a:p>
        <a:p>
          <a:r>
            <a:rPr lang="en-AU" sz="1800" dirty="0">
              <a:latin typeface="Arial" panose="020B0604020202020204" pitchFamily="34" charset="0"/>
              <a:cs typeface="Arial" panose="020B0604020202020204" pitchFamily="34" charset="0"/>
            </a:rPr>
            <a:t>- risk associated with the loss of critical records</a:t>
          </a:r>
        </a:p>
        <a:p>
          <a:r>
            <a:rPr lang="en-AU" sz="1800" dirty="0">
              <a:latin typeface="Arial" panose="020B0604020202020204" pitchFamily="34" charset="0"/>
              <a:cs typeface="Arial" panose="020B0604020202020204" pitchFamily="34" charset="0"/>
            </a:rPr>
            <a:t>- amount of resources needed to meet requirement(s)</a:t>
          </a:r>
        </a:p>
      </dgm:t>
    </dgm:pt>
    <dgm:pt modelId="{D4A20563-D5FF-450E-B552-47450B3530AF}" type="parTrans" cxnId="{AC81E2B6-FD4E-4CD8-B5B6-7059E43ED1A0}">
      <dgm:prSet/>
      <dgm:spPr/>
      <dgm:t>
        <a:bodyPr/>
        <a:lstStyle/>
        <a:p>
          <a:endParaRPr lang="en-AU"/>
        </a:p>
      </dgm:t>
    </dgm:pt>
    <dgm:pt modelId="{0CD88CC5-CED9-440A-9CC0-B5859691AF7E}" type="sibTrans" cxnId="{AC81E2B6-FD4E-4CD8-B5B6-7059E43ED1A0}">
      <dgm:prSet/>
      <dgm:spPr/>
      <dgm:t>
        <a:bodyPr/>
        <a:lstStyle/>
        <a:p>
          <a:endParaRPr lang="en-AU"/>
        </a:p>
      </dgm:t>
    </dgm:pt>
    <dgm:pt modelId="{17FCFE6A-2074-4399-BE1E-4FBF34D3138C}">
      <dgm:prSet custT="1"/>
      <dgm:spPr/>
      <dgm:t>
        <a:bodyPr/>
        <a:lstStyle/>
        <a:p>
          <a:r>
            <a:rPr lang="en-AU" sz="1800" dirty="0">
              <a:latin typeface="Arial" panose="020B0604020202020204" pitchFamily="34" charset="0"/>
              <a:cs typeface="Arial" panose="020B0604020202020204" pitchFamily="34" charset="0"/>
            </a:rPr>
            <a:t>- technological</a:t>
          </a:r>
        </a:p>
      </dgm:t>
    </dgm:pt>
    <dgm:pt modelId="{515757B3-E472-47E8-A581-97436936DB7E}" type="parTrans" cxnId="{9360E333-8364-4FD8-B6D4-96EB1687F90A}">
      <dgm:prSet/>
      <dgm:spPr/>
      <dgm:t>
        <a:bodyPr/>
        <a:lstStyle/>
        <a:p>
          <a:endParaRPr lang="en-AU"/>
        </a:p>
      </dgm:t>
    </dgm:pt>
    <dgm:pt modelId="{DD847837-0079-4224-8C93-FD7896C94B32}" type="sibTrans" cxnId="{9360E333-8364-4FD8-B6D4-96EB1687F90A}">
      <dgm:prSet/>
      <dgm:spPr/>
      <dgm:t>
        <a:bodyPr/>
        <a:lstStyle/>
        <a:p>
          <a:endParaRPr lang="en-AU"/>
        </a:p>
      </dgm:t>
    </dgm:pt>
    <dgm:pt modelId="{1ECB68CA-4296-4DAB-BBF1-DC972E06F550}">
      <dgm:prSet custT="1"/>
      <dgm:spPr/>
      <dgm:t>
        <a:bodyPr/>
        <a:lstStyle/>
        <a:p>
          <a:r>
            <a:rPr lang="en-AU" sz="1800" dirty="0">
              <a:latin typeface="Arial" panose="020B0604020202020204" pitchFamily="34" charset="0"/>
              <a:cs typeface="Arial" panose="020B0604020202020204" pitchFamily="34" charset="0"/>
            </a:rPr>
            <a:t>- stakeholders</a:t>
          </a:r>
        </a:p>
      </dgm:t>
    </dgm:pt>
    <dgm:pt modelId="{F140C537-77F5-4E90-9AB6-6C8742D001B7}" type="parTrans" cxnId="{3DB0EB9B-C6C0-4D59-B932-8CDBAA713625}">
      <dgm:prSet/>
      <dgm:spPr/>
      <dgm:t>
        <a:bodyPr/>
        <a:lstStyle/>
        <a:p>
          <a:endParaRPr lang="en-AU"/>
        </a:p>
      </dgm:t>
    </dgm:pt>
    <dgm:pt modelId="{10147852-7B81-4114-8E32-72F39D41AA14}" type="sibTrans" cxnId="{3DB0EB9B-C6C0-4D59-B932-8CDBAA713625}">
      <dgm:prSet/>
      <dgm:spPr/>
      <dgm:t>
        <a:bodyPr/>
        <a:lstStyle/>
        <a:p>
          <a:endParaRPr lang="en-AU"/>
        </a:p>
      </dgm:t>
    </dgm:pt>
    <dgm:pt modelId="{0EB68205-2196-4F5A-B174-FCEBE52CD2B1}">
      <dgm:prSet custT="1"/>
      <dgm:spPr/>
      <dgm:t>
        <a:bodyPr/>
        <a:lstStyle/>
        <a:p>
          <a:r>
            <a:rPr lang="en-AU" sz="1800" dirty="0">
              <a:latin typeface="Arial" panose="020B0604020202020204" pitchFamily="34" charset="0"/>
              <a:cs typeface="Arial" panose="020B0604020202020204" pitchFamily="34" charset="0"/>
            </a:rPr>
            <a:t>- high risk areas of business (risk identification)</a:t>
          </a:r>
        </a:p>
      </dgm:t>
    </dgm:pt>
    <dgm:pt modelId="{842BAB38-771D-4BE8-A41F-D2E885B457C5}" type="parTrans" cxnId="{85D74EBC-860C-4EB7-8E5B-14E7E295491A}">
      <dgm:prSet/>
      <dgm:spPr/>
      <dgm:t>
        <a:bodyPr/>
        <a:lstStyle/>
        <a:p>
          <a:endParaRPr lang="en-AU"/>
        </a:p>
      </dgm:t>
    </dgm:pt>
    <dgm:pt modelId="{85399323-BB43-4AB2-8A20-BEDD2F14EE1B}" type="sibTrans" cxnId="{85D74EBC-860C-4EB7-8E5B-14E7E295491A}">
      <dgm:prSet/>
      <dgm:spPr/>
      <dgm:t>
        <a:bodyPr/>
        <a:lstStyle/>
        <a:p>
          <a:endParaRPr lang="en-AU"/>
        </a:p>
      </dgm:t>
    </dgm:pt>
    <dgm:pt modelId="{85BD1A1A-07CB-45A5-BC4B-8334E7E68E5F}">
      <dgm:prSet custT="1"/>
      <dgm:spPr/>
      <dgm:t>
        <a:bodyPr/>
        <a:lstStyle/>
        <a:p>
          <a:r>
            <a:rPr lang="en-AU" sz="1800">
              <a:latin typeface="Arial" panose="020B0604020202020204" pitchFamily="34" charset="0"/>
              <a:cs typeface="Arial" panose="020B0604020202020204" pitchFamily="34" charset="0"/>
            </a:rPr>
            <a:t>- functions, activities, transactions</a:t>
          </a:r>
        </a:p>
      </dgm:t>
    </dgm:pt>
    <dgm:pt modelId="{B638B94B-BF6C-42F7-A1CF-6D1B3AAFFA77}" type="parTrans" cxnId="{7B95A01F-D555-4EEE-96DE-6510F6C42848}">
      <dgm:prSet/>
      <dgm:spPr/>
      <dgm:t>
        <a:bodyPr/>
        <a:lstStyle/>
        <a:p>
          <a:endParaRPr lang="en-AU"/>
        </a:p>
      </dgm:t>
    </dgm:pt>
    <dgm:pt modelId="{0449FF13-7896-4FAB-B2B3-A3D0AEABF0FB}" type="sibTrans" cxnId="{7B95A01F-D555-4EEE-96DE-6510F6C42848}">
      <dgm:prSet/>
      <dgm:spPr/>
      <dgm:t>
        <a:bodyPr/>
        <a:lstStyle/>
        <a:p>
          <a:endParaRPr lang="en-AU"/>
        </a:p>
      </dgm:t>
    </dgm:pt>
    <dgm:pt modelId="{C602FA24-F451-474F-AEC0-2EED70658642}">
      <dgm:prSet custT="1"/>
      <dgm:spPr/>
      <dgm:t>
        <a:bodyPr/>
        <a:lstStyle/>
        <a:p>
          <a:r>
            <a:rPr lang="en-AU" sz="1800">
              <a:latin typeface="Arial" panose="020B0604020202020204" pitchFamily="34" charset="0"/>
              <a:cs typeface="Arial" panose="020B0604020202020204" pitchFamily="34" charset="0"/>
            </a:rPr>
            <a:t>- agents</a:t>
          </a:r>
        </a:p>
      </dgm:t>
    </dgm:pt>
    <dgm:pt modelId="{EB906677-1025-491C-A38E-C2012531FD57}" type="parTrans" cxnId="{3167F241-F426-44FB-AF51-D1A8B3CE4970}">
      <dgm:prSet/>
      <dgm:spPr/>
      <dgm:t>
        <a:bodyPr/>
        <a:lstStyle/>
        <a:p>
          <a:endParaRPr lang="en-AU"/>
        </a:p>
      </dgm:t>
    </dgm:pt>
    <dgm:pt modelId="{1DC561AD-D4DA-4DF4-8692-7CFD0A7DCF62}" type="sibTrans" cxnId="{3167F241-F426-44FB-AF51-D1A8B3CE4970}">
      <dgm:prSet/>
      <dgm:spPr/>
      <dgm:t>
        <a:bodyPr/>
        <a:lstStyle/>
        <a:p>
          <a:endParaRPr lang="en-AU"/>
        </a:p>
      </dgm:t>
    </dgm:pt>
    <dgm:pt modelId="{15732278-925E-4734-9C5B-CA62D1AA115F}">
      <dgm:prSet phldrT="[Text]"/>
      <dgm:spPr/>
      <dgm:t>
        <a:bodyPr/>
        <a:lstStyle/>
        <a:p>
          <a:r>
            <a:rPr lang="en-AU"/>
            <a:t>Identification of records requirements </a:t>
          </a:r>
        </a:p>
      </dgm:t>
    </dgm:pt>
    <dgm:pt modelId="{6F1D9536-9B25-464B-98E9-7F59661C44C6}" type="parTrans" cxnId="{F920284F-12F1-4E4B-AF85-535D4013E33A}">
      <dgm:prSet/>
      <dgm:spPr/>
      <dgm:t>
        <a:bodyPr/>
        <a:lstStyle/>
        <a:p>
          <a:endParaRPr lang="en-AU"/>
        </a:p>
      </dgm:t>
    </dgm:pt>
    <dgm:pt modelId="{0B3F2FDE-9C39-4B06-AFA6-27A73C9ED8B0}" type="sibTrans" cxnId="{F920284F-12F1-4E4B-AF85-535D4013E33A}">
      <dgm:prSet/>
      <dgm:spPr/>
      <dgm:t>
        <a:bodyPr/>
        <a:lstStyle/>
        <a:p>
          <a:endParaRPr lang="en-AU"/>
        </a:p>
      </dgm:t>
    </dgm:pt>
    <dgm:pt modelId="{C0EA2120-71C1-40AF-87C4-FD16B6BC629B}">
      <dgm:prSet phldrT="[Text]"/>
      <dgm:spPr/>
      <dgm:t>
        <a:bodyPr/>
        <a:lstStyle/>
        <a:p>
          <a:r>
            <a:rPr lang="en-AU"/>
            <a:t>Final assessment of risk</a:t>
          </a:r>
        </a:p>
      </dgm:t>
    </dgm:pt>
    <dgm:pt modelId="{1764F489-A21B-4E09-8EBE-5B69BCA5C311}" type="parTrans" cxnId="{85AF82AE-B499-4103-90E2-600178748636}">
      <dgm:prSet/>
      <dgm:spPr/>
      <dgm:t>
        <a:bodyPr/>
        <a:lstStyle/>
        <a:p>
          <a:endParaRPr lang="en-AU"/>
        </a:p>
      </dgm:t>
    </dgm:pt>
    <dgm:pt modelId="{5BBBBAE5-78A5-4BF7-9558-73180D402DE3}" type="sibTrans" cxnId="{85AF82AE-B499-4103-90E2-600178748636}">
      <dgm:prSet/>
      <dgm:spPr/>
      <dgm:t>
        <a:bodyPr/>
        <a:lstStyle/>
        <a:p>
          <a:endParaRPr lang="en-AU"/>
        </a:p>
      </dgm:t>
    </dgm:pt>
    <dgm:pt modelId="{E3A50617-45EA-4970-A5E0-26E57D869FED}">
      <dgm:prSet phldrT="[Text]" custT="1"/>
      <dgm:spPr/>
      <dgm:t>
        <a:bodyPr/>
        <a:lstStyle/>
        <a:p>
          <a:r>
            <a:rPr lang="en-AU" sz="1800">
              <a:latin typeface="Arial" panose="020B0604020202020204" pitchFamily="34" charset="0"/>
              <a:cs typeface="Arial" panose="020B0604020202020204" pitchFamily="34" charset="0"/>
            </a:rPr>
            <a:t>- business</a:t>
          </a:r>
        </a:p>
      </dgm:t>
    </dgm:pt>
    <dgm:pt modelId="{DD1F78D4-7BD2-4410-9012-B99ABA1F0FED}" type="parTrans" cxnId="{E0FF3DA0-563F-4107-8F13-20B69ECA082E}">
      <dgm:prSet/>
      <dgm:spPr/>
      <dgm:t>
        <a:bodyPr/>
        <a:lstStyle/>
        <a:p>
          <a:endParaRPr lang="en-AU"/>
        </a:p>
      </dgm:t>
    </dgm:pt>
    <dgm:pt modelId="{5356B8E9-464B-4C91-9572-94B104463677}" type="sibTrans" cxnId="{E0FF3DA0-563F-4107-8F13-20B69ECA082E}">
      <dgm:prSet/>
      <dgm:spPr/>
      <dgm:t>
        <a:bodyPr/>
        <a:lstStyle/>
        <a:p>
          <a:endParaRPr lang="en-AU"/>
        </a:p>
      </dgm:t>
    </dgm:pt>
    <dgm:pt modelId="{C5DD89C3-95B0-4690-B88A-376F0F464BAD}">
      <dgm:prSet phldrT="[Text]" custT="1"/>
      <dgm:spPr/>
      <dgm:t>
        <a:bodyPr/>
        <a:lstStyle/>
        <a:p>
          <a:r>
            <a:rPr lang="en-AU" sz="1800">
              <a:latin typeface="Arial" panose="020B0604020202020204" pitchFamily="34" charset="0"/>
              <a:cs typeface="Arial" panose="020B0604020202020204" pitchFamily="34" charset="0"/>
            </a:rPr>
            <a:t>- legal/regulatory</a:t>
          </a:r>
        </a:p>
      </dgm:t>
    </dgm:pt>
    <dgm:pt modelId="{30EEF0F6-4066-4150-AA80-764D9DE3ABBE}" type="parTrans" cxnId="{70E040E9-26A8-454A-9B8E-D7D9B1542170}">
      <dgm:prSet/>
      <dgm:spPr/>
      <dgm:t>
        <a:bodyPr/>
        <a:lstStyle/>
        <a:p>
          <a:endParaRPr lang="en-AU"/>
        </a:p>
      </dgm:t>
    </dgm:pt>
    <dgm:pt modelId="{A2A81650-6C60-403C-A3B5-50A437590EAE}" type="sibTrans" cxnId="{70E040E9-26A8-454A-9B8E-D7D9B1542170}">
      <dgm:prSet/>
      <dgm:spPr/>
      <dgm:t>
        <a:bodyPr/>
        <a:lstStyle/>
        <a:p>
          <a:endParaRPr lang="en-AU"/>
        </a:p>
      </dgm:t>
    </dgm:pt>
    <dgm:pt modelId="{035E7F23-BB64-4A16-B50D-03FAD3AD8129}">
      <dgm:prSet phldrT="[Text]" custT="1"/>
      <dgm:spPr/>
      <dgm:t>
        <a:bodyPr/>
        <a:lstStyle/>
        <a:p>
          <a:r>
            <a:rPr lang="en-AU" sz="1800">
              <a:latin typeface="Arial" panose="020B0604020202020204" pitchFamily="34" charset="0"/>
              <a:cs typeface="Arial" panose="020B0604020202020204" pitchFamily="34" charset="0"/>
            </a:rPr>
            <a:t>- societal</a:t>
          </a:r>
        </a:p>
      </dgm:t>
    </dgm:pt>
    <dgm:pt modelId="{E925FE74-FDBE-44C6-A63B-0F0287EB78B8}" type="parTrans" cxnId="{0861331E-D437-4910-A46A-F3583B665B60}">
      <dgm:prSet/>
      <dgm:spPr/>
      <dgm:t>
        <a:bodyPr/>
        <a:lstStyle/>
        <a:p>
          <a:endParaRPr lang="en-AU"/>
        </a:p>
      </dgm:t>
    </dgm:pt>
    <dgm:pt modelId="{05A6C713-DDCB-42D4-8961-50CEBD9E0ED4}" type="sibTrans" cxnId="{0861331E-D437-4910-A46A-F3583B665B60}">
      <dgm:prSet/>
      <dgm:spPr/>
      <dgm:t>
        <a:bodyPr/>
        <a:lstStyle/>
        <a:p>
          <a:endParaRPr lang="en-AU"/>
        </a:p>
      </dgm:t>
    </dgm:pt>
    <dgm:pt modelId="{228D19D9-BE2B-43EE-A8C5-43BEF539066E}" type="pres">
      <dgm:prSet presAssocID="{ED9DFAFC-3512-4AC3-A57A-772439023F77}" presName="Name0" presStyleCnt="0">
        <dgm:presLayoutVars>
          <dgm:chMax val="5"/>
          <dgm:chPref val="5"/>
          <dgm:dir/>
          <dgm:animLvl val="lvl"/>
        </dgm:presLayoutVars>
      </dgm:prSet>
      <dgm:spPr/>
      <dgm:t>
        <a:bodyPr/>
        <a:lstStyle/>
        <a:p>
          <a:endParaRPr lang="nl-NL"/>
        </a:p>
      </dgm:t>
    </dgm:pt>
    <dgm:pt modelId="{E7F261A2-AA90-474A-9D39-5EB33CB48F55}" type="pres">
      <dgm:prSet presAssocID="{DFBCA6BD-71A6-4ED4-8ED2-F16AECFCCEB6}" presName="parentText1" presStyleLbl="node1" presStyleIdx="0" presStyleCnt="4">
        <dgm:presLayoutVars>
          <dgm:chMax/>
          <dgm:chPref val="3"/>
          <dgm:bulletEnabled val="1"/>
        </dgm:presLayoutVars>
      </dgm:prSet>
      <dgm:spPr/>
      <dgm:t>
        <a:bodyPr/>
        <a:lstStyle/>
        <a:p>
          <a:endParaRPr lang="en-AU"/>
        </a:p>
      </dgm:t>
    </dgm:pt>
    <dgm:pt modelId="{A577C0ED-32CF-4CAE-8061-DC5B7522A0A3}" type="pres">
      <dgm:prSet presAssocID="{DFBCA6BD-71A6-4ED4-8ED2-F16AECFCCEB6}" presName="childText1" presStyleLbl="solidAlignAcc1" presStyleIdx="0" presStyleCnt="4">
        <dgm:presLayoutVars>
          <dgm:chMax val="0"/>
          <dgm:chPref val="0"/>
          <dgm:bulletEnabled val="1"/>
        </dgm:presLayoutVars>
      </dgm:prSet>
      <dgm:spPr/>
      <dgm:t>
        <a:bodyPr/>
        <a:lstStyle/>
        <a:p>
          <a:endParaRPr lang="en-AU"/>
        </a:p>
      </dgm:t>
    </dgm:pt>
    <dgm:pt modelId="{3CF9A95C-8843-4349-9F02-4843530B062A}" type="pres">
      <dgm:prSet presAssocID="{2A061FB0-7FAC-43BE-9E14-34E01F3F5123}" presName="parentText2" presStyleLbl="node1" presStyleIdx="1" presStyleCnt="4">
        <dgm:presLayoutVars>
          <dgm:chMax/>
          <dgm:chPref val="3"/>
          <dgm:bulletEnabled val="1"/>
        </dgm:presLayoutVars>
      </dgm:prSet>
      <dgm:spPr/>
      <dgm:t>
        <a:bodyPr/>
        <a:lstStyle/>
        <a:p>
          <a:endParaRPr lang="en-AU"/>
        </a:p>
      </dgm:t>
    </dgm:pt>
    <dgm:pt modelId="{8EB8A8A6-DC33-461B-845C-54C197C6DE08}" type="pres">
      <dgm:prSet presAssocID="{2A061FB0-7FAC-43BE-9E14-34E01F3F5123}" presName="childText2" presStyleLbl="solidAlignAcc1" presStyleIdx="1" presStyleCnt="4" custLinFactNeighborY="-1994">
        <dgm:presLayoutVars>
          <dgm:chMax val="0"/>
          <dgm:chPref val="0"/>
          <dgm:bulletEnabled val="1"/>
        </dgm:presLayoutVars>
      </dgm:prSet>
      <dgm:spPr/>
      <dgm:t>
        <a:bodyPr/>
        <a:lstStyle/>
        <a:p>
          <a:endParaRPr lang="en-AU"/>
        </a:p>
      </dgm:t>
    </dgm:pt>
    <dgm:pt modelId="{42094DF4-65A9-44F6-92C5-6A86A36D9FDF}" type="pres">
      <dgm:prSet presAssocID="{15732278-925E-4734-9C5B-CA62D1AA115F}" presName="parentText3" presStyleLbl="node1" presStyleIdx="2" presStyleCnt="4">
        <dgm:presLayoutVars>
          <dgm:chMax/>
          <dgm:chPref val="3"/>
          <dgm:bulletEnabled val="1"/>
        </dgm:presLayoutVars>
      </dgm:prSet>
      <dgm:spPr/>
      <dgm:t>
        <a:bodyPr/>
        <a:lstStyle/>
        <a:p>
          <a:endParaRPr lang="en-AU"/>
        </a:p>
      </dgm:t>
    </dgm:pt>
    <dgm:pt modelId="{61817154-1524-4072-ADFD-775BBF733098}" type="pres">
      <dgm:prSet presAssocID="{15732278-925E-4734-9C5B-CA62D1AA115F}" presName="childText3" presStyleLbl="solidAlignAcc1" presStyleIdx="2" presStyleCnt="4">
        <dgm:presLayoutVars>
          <dgm:chMax val="0"/>
          <dgm:chPref val="0"/>
          <dgm:bulletEnabled val="1"/>
        </dgm:presLayoutVars>
      </dgm:prSet>
      <dgm:spPr/>
      <dgm:t>
        <a:bodyPr/>
        <a:lstStyle/>
        <a:p>
          <a:endParaRPr lang="en-AU"/>
        </a:p>
      </dgm:t>
    </dgm:pt>
    <dgm:pt modelId="{8ED156B4-2077-421E-AF1E-D24AD9EFDA49}" type="pres">
      <dgm:prSet presAssocID="{C0EA2120-71C1-40AF-87C4-FD16B6BC629B}" presName="parentText4" presStyleLbl="node1" presStyleIdx="3" presStyleCnt="4">
        <dgm:presLayoutVars>
          <dgm:chMax/>
          <dgm:chPref val="3"/>
          <dgm:bulletEnabled val="1"/>
        </dgm:presLayoutVars>
      </dgm:prSet>
      <dgm:spPr/>
      <dgm:t>
        <a:bodyPr/>
        <a:lstStyle/>
        <a:p>
          <a:endParaRPr lang="nl-NL"/>
        </a:p>
      </dgm:t>
    </dgm:pt>
    <dgm:pt modelId="{99718216-6E22-4898-BFA6-47EBA31BDE57}" type="pres">
      <dgm:prSet presAssocID="{C0EA2120-71C1-40AF-87C4-FD16B6BC629B}" presName="childText4" presStyleLbl="solidAlignAcc1" presStyleIdx="3" presStyleCnt="4" custScaleY="106072">
        <dgm:presLayoutVars>
          <dgm:chMax val="0"/>
          <dgm:chPref val="0"/>
          <dgm:bulletEnabled val="1"/>
        </dgm:presLayoutVars>
      </dgm:prSet>
      <dgm:spPr/>
      <dgm:t>
        <a:bodyPr/>
        <a:lstStyle/>
        <a:p>
          <a:endParaRPr lang="nl-NL"/>
        </a:p>
      </dgm:t>
    </dgm:pt>
  </dgm:ptLst>
  <dgm:cxnLst>
    <dgm:cxn modelId="{85D74EBC-860C-4EB7-8E5B-14E7E295491A}" srcId="{DFBCA6BD-71A6-4ED4-8ED2-F16AECFCCEB6}" destId="{0EB68205-2196-4F5A-B174-FCEBE52CD2B1}" srcOrd="3" destOrd="0" parTransId="{842BAB38-771D-4BE8-A41F-D2E885B457C5}" sibTransId="{85399323-BB43-4AB2-8A20-BEDD2F14EE1B}"/>
    <dgm:cxn modelId="{AD8244E4-3665-4120-BE70-B28D50108D7D}" srcId="{ED9DFAFC-3512-4AC3-A57A-772439023F77}" destId="{DFBCA6BD-71A6-4ED4-8ED2-F16AECFCCEB6}" srcOrd="0" destOrd="0" parTransId="{CBDE2F78-4F70-4CDC-B168-EFE40D32DF85}" sibTransId="{E7B4CFAD-7BE9-4A20-9E49-A8819F44BDA6}"/>
    <dgm:cxn modelId="{E9C5A6A4-B6CA-46CB-B74F-86828C67F3C2}" srcId="{ED9DFAFC-3512-4AC3-A57A-772439023F77}" destId="{2A061FB0-7FAC-43BE-9E14-34E01F3F5123}" srcOrd="1" destOrd="0" parTransId="{E52DCC4D-2BB9-4C36-8B1E-78F13944FC1D}" sibTransId="{472743A2-336B-4C3B-A351-3E22B4BFA09C}"/>
    <dgm:cxn modelId="{E4876342-2450-EE40-BE9A-0C7BC6E71FE5}" type="presOf" srcId="{0EB68205-2196-4F5A-B174-FCEBE52CD2B1}" destId="{A577C0ED-32CF-4CAE-8061-DC5B7522A0A3}" srcOrd="0" destOrd="3" presId="urn:microsoft.com/office/officeart/2009/3/layout/IncreasingArrowsProcess"/>
    <dgm:cxn modelId="{057AB0D3-BCFA-8045-B418-7543DC725873}" type="presOf" srcId="{15732278-925E-4734-9C5B-CA62D1AA115F}" destId="{42094DF4-65A9-44F6-92C5-6A86A36D9FDF}" srcOrd="0" destOrd="0" presId="urn:microsoft.com/office/officeart/2009/3/layout/IncreasingArrowsProcess"/>
    <dgm:cxn modelId="{9B266302-2018-414E-BEE2-15B661B1796D}" type="presOf" srcId="{DFBCA6BD-71A6-4ED4-8ED2-F16AECFCCEB6}" destId="{E7F261A2-AA90-474A-9D39-5EB33CB48F55}" srcOrd="0" destOrd="0" presId="urn:microsoft.com/office/officeart/2009/3/layout/IncreasingArrowsProcess"/>
    <dgm:cxn modelId="{24BAD56A-A277-0747-AD1F-C1BA9BA68D7E}" type="presOf" srcId="{C0EA2120-71C1-40AF-87C4-FD16B6BC629B}" destId="{8ED156B4-2077-421E-AF1E-D24AD9EFDA49}" srcOrd="0" destOrd="0" presId="urn:microsoft.com/office/officeart/2009/3/layout/IncreasingArrowsProcess"/>
    <dgm:cxn modelId="{D207785D-DD31-484E-AFEB-9FB326CF056C}" type="presOf" srcId="{ED9DFAFC-3512-4AC3-A57A-772439023F77}" destId="{228D19D9-BE2B-43EE-A8C5-43BEF539066E}" srcOrd="0" destOrd="0" presId="urn:microsoft.com/office/officeart/2009/3/layout/IncreasingArrowsProcess"/>
    <dgm:cxn modelId="{E87FCF07-3412-2C48-8A2A-CB6BA7B5E45C}" type="presOf" srcId="{17FCFE6A-2074-4399-BE1E-4FBF34D3138C}" destId="{A577C0ED-32CF-4CAE-8061-DC5B7522A0A3}" srcOrd="0" destOrd="1" presId="urn:microsoft.com/office/officeart/2009/3/layout/IncreasingArrowsProcess"/>
    <dgm:cxn modelId="{53F2EA00-6D38-CA4D-A33D-8FE4D957CE9B}" type="presOf" srcId="{035E7F23-BB64-4A16-B50D-03FAD3AD8129}" destId="{61817154-1524-4072-ADFD-775BBF733098}" srcOrd="0" destOrd="2" presId="urn:microsoft.com/office/officeart/2009/3/layout/IncreasingArrowsProcess"/>
    <dgm:cxn modelId="{9360E333-8364-4FD8-B6D4-96EB1687F90A}" srcId="{DFBCA6BD-71A6-4ED4-8ED2-F16AECFCCEB6}" destId="{17FCFE6A-2074-4399-BE1E-4FBF34D3138C}" srcOrd="1" destOrd="0" parTransId="{515757B3-E472-47E8-A581-97436936DB7E}" sibTransId="{DD847837-0079-4224-8C93-FD7896C94B32}"/>
    <dgm:cxn modelId="{7B95A01F-D555-4EEE-96DE-6510F6C42848}" srcId="{2A061FB0-7FAC-43BE-9E14-34E01F3F5123}" destId="{85BD1A1A-07CB-45A5-BC4B-8334E7E68E5F}" srcOrd="1" destOrd="0" parTransId="{B638B94B-BF6C-42F7-A1CF-6D1B3AAFFA77}" sibTransId="{0449FF13-7896-4FAB-B2B3-A3D0AEABF0FB}"/>
    <dgm:cxn modelId="{7B76C363-5772-1046-AEC0-9B3304160D73}" type="presOf" srcId="{C5DD89C3-95B0-4690-B88A-376F0F464BAD}" destId="{61817154-1524-4072-ADFD-775BBF733098}" srcOrd="0" destOrd="1" presId="urn:microsoft.com/office/officeart/2009/3/layout/IncreasingArrowsProcess"/>
    <dgm:cxn modelId="{4D4A5043-0568-4971-95DD-950596BE2DBB}" srcId="{DFBCA6BD-71A6-4ED4-8ED2-F16AECFCCEB6}" destId="{C658457B-053C-40F9-A8D2-450591627C72}" srcOrd="0" destOrd="0" parTransId="{2DB3AA27-BF10-4746-9B37-7A0CEA94D587}" sibTransId="{E10A843F-554F-41C0-B06D-46AE0D8DC728}"/>
    <dgm:cxn modelId="{C8E58FD5-9673-F349-B883-3A01DC9C0D83}" type="presOf" srcId="{C602FA24-F451-474F-AEC0-2EED70658642}" destId="{8EB8A8A6-DC33-461B-845C-54C197C6DE08}" srcOrd="0" destOrd="2" presId="urn:microsoft.com/office/officeart/2009/3/layout/IncreasingArrowsProcess"/>
    <dgm:cxn modelId="{70E040E9-26A8-454A-9B8E-D7D9B1542170}" srcId="{15732278-925E-4734-9C5B-CA62D1AA115F}" destId="{C5DD89C3-95B0-4690-B88A-376F0F464BAD}" srcOrd="1" destOrd="0" parTransId="{30EEF0F6-4066-4150-AA80-764D9DE3ABBE}" sibTransId="{A2A81650-6C60-403C-A3B5-50A437590EAE}"/>
    <dgm:cxn modelId="{0635F4AB-305E-0C41-87D3-205C385F8798}" type="presOf" srcId="{85BD1A1A-07CB-45A5-BC4B-8334E7E68E5F}" destId="{8EB8A8A6-DC33-461B-845C-54C197C6DE08}" srcOrd="0" destOrd="1" presId="urn:microsoft.com/office/officeart/2009/3/layout/IncreasingArrowsProcess"/>
    <dgm:cxn modelId="{87432403-DC64-E74F-A589-2F2A0CA287C8}" type="presOf" srcId="{C658457B-053C-40F9-A8D2-450591627C72}" destId="{A577C0ED-32CF-4CAE-8061-DC5B7522A0A3}" srcOrd="0" destOrd="0" presId="urn:microsoft.com/office/officeart/2009/3/layout/IncreasingArrowsProcess"/>
    <dgm:cxn modelId="{85AF82AE-B499-4103-90E2-600178748636}" srcId="{ED9DFAFC-3512-4AC3-A57A-772439023F77}" destId="{C0EA2120-71C1-40AF-87C4-FD16B6BC629B}" srcOrd="3" destOrd="0" parTransId="{1764F489-A21B-4E09-8EBE-5B69BCA5C311}" sibTransId="{5BBBBAE5-78A5-4BF7-9558-73180D402DE3}"/>
    <dgm:cxn modelId="{C767C4DE-455C-6748-AD75-F0F56BAA447C}" type="presOf" srcId="{1ECB68CA-4296-4DAB-BBF1-DC972E06F550}" destId="{A577C0ED-32CF-4CAE-8061-DC5B7522A0A3}" srcOrd="0" destOrd="2" presId="urn:microsoft.com/office/officeart/2009/3/layout/IncreasingArrowsProcess"/>
    <dgm:cxn modelId="{F920284F-12F1-4E4B-AF85-535D4013E33A}" srcId="{ED9DFAFC-3512-4AC3-A57A-772439023F77}" destId="{15732278-925E-4734-9C5B-CA62D1AA115F}" srcOrd="2" destOrd="0" parTransId="{6F1D9536-9B25-464B-98E9-7F59661C44C6}" sibTransId="{0B3F2FDE-9C39-4B06-AFA6-27A73C9ED8B0}"/>
    <dgm:cxn modelId="{3DB0EB9B-C6C0-4D59-B932-8CDBAA713625}" srcId="{DFBCA6BD-71A6-4ED4-8ED2-F16AECFCCEB6}" destId="{1ECB68CA-4296-4DAB-BBF1-DC972E06F550}" srcOrd="2" destOrd="0" parTransId="{F140C537-77F5-4E90-9AB6-6C8742D001B7}" sibTransId="{10147852-7B81-4114-8E32-72F39D41AA14}"/>
    <dgm:cxn modelId="{8BE12030-57BF-4149-AE25-588529CB63B6}" type="presOf" srcId="{3FECD435-F62B-404E-B4C5-673743F96424}" destId="{99718216-6E22-4898-BFA6-47EBA31BDE57}" srcOrd="0" destOrd="0" presId="urn:microsoft.com/office/officeart/2009/3/layout/IncreasingArrowsProcess"/>
    <dgm:cxn modelId="{3167F241-F426-44FB-AF51-D1A8B3CE4970}" srcId="{2A061FB0-7FAC-43BE-9E14-34E01F3F5123}" destId="{C602FA24-F451-474F-AEC0-2EED70658642}" srcOrd="2" destOrd="0" parTransId="{EB906677-1025-491C-A38E-C2012531FD57}" sibTransId="{1DC561AD-D4DA-4DF4-8692-7CFD0A7DCF62}"/>
    <dgm:cxn modelId="{AC81E2B6-FD4E-4CD8-B5B6-7059E43ED1A0}" srcId="{C0EA2120-71C1-40AF-87C4-FD16B6BC629B}" destId="{3FECD435-F62B-404E-B4C5-673743F96424}" srcOrd="0" destOrd="0" parTransId="{D4A20563-D5FF-450E-B552-47450B3530AF}" sibTransId="{0CD88CC5-CED9-440A-9CC0-B5859691AF7E}"/>
    <dgm:cxn modelId="{F33340B5-DFA0-EF40-84C1-3CF2C0745FD0}" type="presOf" srcId="{2A061FB0-7FAC-43BE-9E14-34E01F3F5123}" destId="{3CF9A95C-8843-4349-9F02-4843530B062A}" srcOrd="0" destOrd="0" presId="urn:microsoft.com/office/officeart/2009/3/layout/IncreasingArrowsProcess"/>
    <dgm:cxn modelId="{CF3D1CA9-CE99-184D-AB12-0E7B21EAC752}" type="presOf" srcId="{E3A50617-45EA-4970-A5E0-26E57D869FED}" destId="{61817154-1524-4072-ADFD-775BBF733098}" srcOrd="0" destOrd="0" presId="urn:microsoft.com/office/officeart/2009/3/layout/IncreasingArrowsProcess"/>
    <dgm:cxn modelId="{A9C35961-B39A-4B4E-8746-E493D4BE00F9}" srcId="{2A061FB0-7FAC-43BE-9E14-34E01F3F5123}" destId="{6E766C75-E8F7-4584-B259-23A6398A4813}" srcOrd="0" destOrd="0" parTransId="{CE6C7489-3A43-44BB-8659-4E5576B8071B}" sibTransId="{3FC58EA3-F1F8-4419-B7A6-110EA015077D}"/>
    <dgm:cxn modelId="{0861331E-D437-4910-A46A-F3583B665B60}" srcId="{15732278-925E-4734-9C5B-CA62D1AA115F}" destId="{035E7F23-BB64-4A16-B50D-03FAD3AD8129}" srcOrd="2" destOrd="0" parTransId="{E925FE74-FDBE-44C6-A63B-0F0287EB78B8}" sibTransId="{05A6C713-DDCB-42D4-8961-50CEBD9E0ED4}"/>
    <dgm:cxn modelId="{E0FF3DA0-563F-4107-8F13-20B69ECA082E}" srcId="{15732278-925E-4734-9C5B-CA62D1AA115F}" destId="{E3A50617-45EA-4970-A5E0-26E57D869FED}" srcOrd="0" destOrd="0" parTransId="{DD1F78D4-7BD2-4410-9012-B99ABA1F0FED}" sibTransId="{5356B8E9-464B-4C91-9572-94B104463677}"/>
    <dgm:cxn modelId="{D369EDC1-4463-2540-879E-4C8A1A2C200D}" type="presOf" srcId="{6E766C75-E8F7-4584-B259-23A6398A4813}" destId="{8EB8A8A6-DC33-461B-845C-54C197C6DE08}" srcOrd="0" destOrd="0" presId="urn:microsoft.com/office/officeart/2009/3/layout/IncreasingArrowsProcess"/>
    <dgm:cxn modelId="{EAE9F614-5082-6647-92C0-710B12CF6FF0}" type="presParOf" srcId="{228D19D9-BE2B-43EE-A8C5-43BEF539066E}" destId="{E7F261A2-AA90-474A-9D39-5EB33CB48F55}" srcOrd="0" destOrd="0" presId="urn:microsoft.com/office/officeart/2009/3/layout/IncreasingArrowsProcess"/>
    <dgm:cxn modelId="{2F48CFC6-B0C0-EE4A-B4EC-148E2FCA0431}" type="presParOf" srcId="{228D19D9-BE2B-43EE-A8C5-43BEF539066E}" destId="{A577C0ED-32CF-4CAE-8061-DC5B7522A0A3}" srcOrd="1" destOrd="0" presId="urn:microsoft.com/office/officeart/2009/3/layout/IncreasingArrowsProcess"/>
    <dgm:cxn modelId="{4F5FD859-9E41-7647-9C7F-0A52F1541C29}" type="presParOf" srcId="{228D19D9-BE2B-43EE-A8C5-43BEF539066E}" destId="{3CF9A95C-8843-4349-9F02-4843530B062A}" srcOrd="2" destOrd="0" presId="urn:microsoft.com/office/officeart/2009/3/layout/IncreasingArrowsProcess"/>
    <dgm:cxn modelId="{C202DAAE-2ADC-7446-8134-280A29A6FC4E}" type="presParOf" srcId="{228D19D9-BE2B-43EE-A8C5-43BEF539066E}" destId="{8EB8A8A6-DC33-461B-845C-54C197C6DE08}" srcOrd="3" destOrd="0" presId="urn:microsoft.com/office/officeart/2009/3/layout/IncreasingArrowsProcess"/>
    <dgm:cxn modelId="{EE2A5713-301E-6545-891C-4171070B4B93}" type="presParOf" srcId="{228D19D9-BE2B-43EE-A8C5-43BEF539066E}" destId="{42094DF4-65A9-44F6-92C5-6A86A36D9FDF}" srcOrd="4" destOrd="0" presId="urn:microsoft.com/office/officeart/2009/3/layout/IncreasingArrowsProcess"/>
    <dgm:cxn modelId="{99C8F526-6E6D-DA4A-8DC3-EF8CBDEF508F}" type="presParOf" srcId="{228D19D9-BE2B-43EE-A8C5-43BEF539066E}" destId="{61817154-1524-4072-ADFD-775BBF733098}" srcOrd="5" destOrd="0" presId="urn:microsoft.com/office/officeart/2009/3/layout/IncreasingArrowsProcess"/>
    <dgm:cxn modelId="{74788A28-C951-DB4F-8ADF-422B0F79FCEF}" type="presParOf" srcId="{228D19D9-BE2B-43EE-A8C5-43BEF539066E}" destId="{8ED156B4-2077-421E-AF1E-D24AD9EFDA49}" srcOrd="6" destOrd="0" presId="urn:microsoft.com/office/officeart/2009/3/layout/IncreasingArrowsProcess"/>
    <dgm:cxn modelId="{96C347B2-4AEC-AF47-89C2-36E47BF3608C}" type="presParOf" srcId="{228D19D9-BE2B-43EE-A8C5-43BEF539066E}" destId="{99718216-6E22-4898-BFA6-47EBA31BDE57}"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261A2-AA90-474A-9D39-5EB33CB48F55}">
      <dsp:nvSpPr>
        <dsp:cNvPr id="0" name=""/>
        <dsp:cNvSpPr/>
      </dsp:nvSpPr>
      <dsp:spPr>
        <a:xfrm>
          <a:off x="0" y="164733"/>
          <a:ext cx="11087100" cy="16141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56241" numCol="1" spcCol="1270" anchor="ctr" anchorCtr="0">
          <a:noAutofit/>
        </a:bodyPr>
        <a:lstStyle/>
        <a:p>
          <a:pPr lvl="0" algn="l" defTabSz="977900">
            <a:lnSpc>
              <a:spcPct val="90000"/>
            </a:lnSpc>
            <a:spcBef>
              <a:spcPct val="0"/>
            </a:spcBef>
            <a:spcAft>
              <a:spcPct val="35000"/>
            </a:spcAft>
          </a:pPr>
          <a:r>
            <a:rPr lang="en-AU" sz="2200" kern="1200" dirty="0"/>
            <a:t>Understanding of the business context</a:t>
          </a:r>
        </a:p>
      </dsp:txBody>
      <dsp:txXfrm>
        <a:off x="0" y="568262"/>
        <a:ext cx="10683571" cy="807057"/>
      </dsp:txXfrm>
    </dsp:sp>
    <dsp:sp modelId="{A577C0ED-32CF-4CAE-8061-DC5B7522A0A3}">
      <dsp:nvSpPr>
        <dsp:cNvPr id="0" name=""/>
        <dsp:cNvSpPr/>
      </dsp:nvSpPr>
      <dsp:spPr>
        <a:xfrm>
          <a:off x="0" y="1412082"/>
          <a:ext cx="2555576" cy="298562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AU" sz="2800" kern="1200" dirty="0"/>
            <a:t>- </a:t>
          </a:r>
          <a:r>
            <a:rPr lang="en-AU" sz="1800" kern="1200" dirty="0">
              <a:latin typeface="Arial" panose="020B0604020202020204" pitchFamily="34" charset="0"/>
              <a:cs typeface="Arial" panose="020B0604020202020204" pitchFamily="34" charset="0"/>
            </a:rPr>
            <a:t>regulatory</a:t>
          </a:r>
        </a:p>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technological</a:t>
          </a:r>
        </a:p>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stakeholders</a:t>
          </a:r>
        </a:p>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high risk areas of business (risk identification)</a:t>
          </a:r>
        </a:p>
      </dsp:txBody>
      <dsp:txXfrm>
        <a:off x="0" y="1412082"/>
        <a:ext cx="2555576" cy="2985626"/>
      </dsp:txXfrm>
    </dsp:sp>
    <dsp:sp modelId="{3CF9A95C-8843-4349-9F02-4843530B062A}">
      <dsp:nvSpPr>
        <dsp:cNvPr id="0" name=""/>
        <dsp:cNvSpPr/>
      </dsp:nvSpPr>
      <dsp:spPr>
        <a:xfrm>
          <a:off x="2555576" y="702581"/>
          <a:ext cx="8531523" cy="16141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56241" numCol="1" spcCol="1270" anchor="ctr" anchorCtr="0">
          <a:noAutofit/>
        </a:bodyPr>
        <a:lstStyle/>
        <a:p>
          <a:pPr lvl="0" algn="l" defTabSz="977900">
            <a:lnSpc>
              <a:spcPct val="90000"/>
            </a:lnSpc>
            <a:spcBef>
              <a:spcPct val="0"/>
            </a:spcBef>
            <a:spcAft>
              <a:spcPct val="35000"/>
            </a:spcAft>
          </a:pPr>
          <a:r>
            <a:rPr lang="en-AU" sz="2200" kern="1200"/>
            <a:t>Analysis of business activity</a:t>
          </a:r>
        </a:p>
      </dsp:txBody>
      <dsp:txXfrm>
        <a:off x="2555576" y="1106110"/>
        <a:ext cx="8127994" cy="807057"/>
      </dsp:txXfrm>
    </dsp:sp>
    <dsp:sp modelId="{8EB8A8A6-DC33-461B-845C-54C197C6DE08}">
      <dsp:nvSpPr>
        <dsp:cNvPr id="0" name=""/>
        <dsp:cNvSpPr/>
      </dsp:nvSpPr>
      <dsp:spPr>
        <a:xfrm>
          <a:off x="2555576" y="1891914"/>
          <a:ext cx="2555576" cy="290952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work process</a:t>
          </a:r>
        </a:p>
        <a:p>
          <a:pPr lvl="0" algn="l" defTabSz="800100">
            <a:lnSpc>
              <a:spcPct val="90000"/>
            </a:lnSpc>
            <a:spcBef>
              <a:spcPct val="0"/>
            </a:spcBef>
            <a:spcAft>
              <a:spcPct val="35000"/>
            </a:spcAft>
          </a:pPr>
          <a:r>
            <a:rPr lang="en-AU" sz="1800" kern="1200">
              <a:latin typeface="Arial" panose="020B0604020202020204" pitchFamily="34" charset="0"/>
              <a:cs typeface="Arial" panose="020B0604020202020204" pitchFamily="34" charset="0"/>
            </a:rPr>
            <a:t>- functions, activities, transactions</a:t>
          </a:r>
        </a:p>
        <a:p>
          <a:pPr lvl="0" algn="l" defTabSz="800100">
            <a:lnSpc>
              <a:spcPct val="90000"/>
            </a:lnSpc>
            <a:spcBef>
              <a:spcPct val="0"/>
            </a:spcBef>
            <a:spcAft>
              <a:spcPct val="35000"/>
            </a:spcAft>
          </a:pPr>
          <a:r>
            <a:rPr lang="en-AU" sz="1800" kern="1200">
              <a:latin typeface="Arial" panose="020B0604020202020204" pitchFamily="34" charset="0"/>
              <a:cs typeface="Arial" panose="020B0604020202020204" pitchFamily="34" charset="0"/>
            </a:rPr>
            <a:t>- agents</a:t>
          </a:r>
        </a:p>
      </dsp:txBody>
      <dsp:txXfrm>
        <a:off x="2555576" y="1891914"/>
        <a:ext cx="2555576" cy="2909526"/>
      </dsp:txXfrm>
    </dsp:sp>
    <dsp:sp modelId="{42094DF4-65A9-44F6-92C5-6A86A36D9FDF}">
      <dsp:nvSpPr>
        <dsp:cNvPr id="0" name=""/>
        <dsp:cNvSpPr/>
      </dsp:nvSpPr>
      <dsp:spPr>
        <a:xfrm>
          <a:off x="5111153" y="1240428"/>
          <a:ext cx="5975946" cy="16141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56241" numCol="1" spcCol="1270" anchor="ctr" anchorCtr="0">
          <a:noAutofit/>
        </a:bodyPr>
        <a:lstStyle/>
        <a:p>
          <a:pPr lvl="0" algn="l" defTabSz="977900">
            <a:lnSpc>
              <a:spcPct val="90000"/>
            </a:lnSpc>
            <a:spcBef>
              <a:spcPct val="0"/>
            </a:spcBef>
            <a:spcAft>
              <a:spcPct val="35000"/>
            </a:spcAft>
          </a:pPr>
          <a:r>
            <a:rPr lang="en-AU" sz="2200" kern="1200"/>
            <a:t>Identification of records requirements </a:t>
          </a:r>
        </a:p>
      </dsp:txBody>
      <dsp:txXfrm>
        <a:off x="5111153" y="1643957"/>
        <a:ext cx="5572417" cy="807057"/>
      </dsp:txXfrm>
    </dsp:sp>
    <dsp:sp modelId="{61817154-1524-4072-ADFD-775BBF733098}">
      <dsp:nvSpPr>
        <dsp:cNvPr id="0" name=""/>
        <dsp:cNvSpPr/>
      </dsp:nvSpPr>
      <dsp:spPr>
        <a:xfrm>
          <a:off x="5111153" y="2487777"/>
          <a:ext cx="2555576" cy="292898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AU" sz="1800" kern="1200">
              <a:latin typeface="Arial" panose="020B0604020202020204" pitchFamily="34" charset="0"/>
              <a:cs typeface="Arial" panose="020B0604020202020204" pitchFamily="34" charset="0"/>
            </a:rPr>
            <a:t>- business</a:t>
          </a:r>
        </a:p>
        <a:p>
          <a:pPr lvl="0" algn="l" defTabSz="800100">
            <a:lnSpc>
              <a:spcPct val="90000"/>
            </a:lnSpc>
            <a:spcBef>
              <a:spcPct val="0"/>
            </a:spcBef>
            <a:spcAft>
              <a:spcPct val="35000"/>
            </a:spcAft>
          </a:pPr>
          <a:r>
            <a:rPr lang="en-AU" sz="1800" kern="1200">
              <a:latin typeface="Arial" panose="020B0604020202020204" pitchFamily="34" charset="0"/>
              <a:cs typeface="Arial" panose="020B0604020202020204" pitchFamily="34" charset="0"/>
            </a:rPr>
            <a:t>- legal/regulatory</a:t>
          </a:r>
        </a:p>
        <a:p>
          <a:pPr lvl="0" algn="l" defTabSz="800100">
            <a:lnSpc>
              <a:spcPct val="90000"/>
            </a:lnSpc>
            <a:spcBef>
              <a:spcPct val="0"/>
            </a:spcBef>
            <a:spcAft>
              <a:spcPct val="35000"/>
            </a:spcAft>
          </a:pPr>
          <a:r>
            <a:rPr lang="en-AU" sz="1800" kern="1200">
              <a:latin typeface="Arial" panose="020B0604020202020204" pitchFamily="34" charset="0"/>
              <a:cs typeface="Arial" panose="020B0604020202020204" pitchFamily="34" charset="0"/>
            </a:rPr>
            <a:t>- societal</a:t>
          </a:r>
        </a:p>
      </dsp:txBody>
      <dsp:txXfrm>
        <a:off x="5111153" y="2487777"/>
        <a:ext cx="2555576" cy="2928981"/>
      </dsp:txXfrm>
    </dsp:sp>
    <dsp:sp modelId="{8ED156B4-2077-421E-AF1E-D24AD9EFDA49}">
      <dsp:nvSpPr>
        <dsp:cNvPr id="0" name=""/>
        <dsp:cNvSpPr/>
      </dsp:nvSpPr>
      <dsp:spPr>
        <a:xfrm>
          <a:off x="7666729" y="1778276"/>
          <a:ext cx="3420370" cy="161411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56241" numCol="1" spcCol="1270" anchor="ctr" anchorCtr="0">
          <a:noAutofit/>
        </a:bodyPr>
        <a:lstStyle/>
        <a:p>
          <a:pPr lvl="0" algn="l" defTabSz="977900">
            <a:lnSpc>
              <a:spcPct val="90000"/>
            </a:lnSpc>
            <a:spcBef>
              <a:spcPct val="0"/>
            </a:spcBef>
            <a:spcAft>
              <a:spcPct val="35000"/>
            </a:spcAft>
          </a:pPr>
          <a:r>
            <a:rPr lang="en-AU" sz="2200" kern="1200"/>
            <a:t>Final assessment of risk</a:t>
          </a:r>
        </a:p>
      </dsp:txBody>
      <dsp:txXfrm>
        <a:off x="7666729" y="2181805"/>
        <a:ext cx="3016841" cy="807057"/>
      </dsp:txXfrm>
    </dsp:sp>
    <dsp:sp modelId="{99718216-6E22-4898-BFA6-47EBA31BDE57}">
      <dsp:nvSpPr>
        <dsp:cNvPr id="0" name=""/>
        <dsp:cNvSpPr/>
      </dsp:nvSpPr>
      <dsp:spPr>
        <a:xfrm>
          <a:off x="7666729" y="2935659"/>
          <a:ext cx="2578859" cy="314324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risk associated with not meeting records requirements </a:t>
          </a:r>
        </a:p>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risk associated with the loss of critical records</a:t>
          </a:r>
        </a:p>
        <a:p>
          <a:pPr lvl="0" algn="l" defTabSz="800100">
            <a:lnSpc>
              <a:spcPct val="90000"/>
            </a:lnSpc>
            <a:spcBef>
              <a:spcPct val="0"/>
            </a:spcBef>
            <a:spcAft>
              <a:spcPct val="35000"/>
            </a:spcAft>
          </a:pPr>
          <a:r>
            <a:rPr lang="en-AU" sz="1800" kern="1200" dirty="0">
              <a:latin typeface="Arial" panose="020B0604020202020204" pitchFamily="34" charset="0"/>
              <a:cs typeface="Arial" panose="020B0604020202020204" pitchFamily="34" charset="0"/>
            </a:rPr>
            <a:t>- amount of resources needed to meet requirement(s)</a:t>
          </a:r>
        </a:p>
      </dsp:txBody>
      <dsp:txXfrm>
        <a:off x="7666729" y="2935659"/>
        <a:ext cx="2578859" cy="314324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D067B-968D-774F-A9C7-03BCB219BB85}" type="datetimeFigureOut">
              <a:rPr lang="en-US" smtClean="0"/>
              <a:t>5/4/17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BB976-C6F7-5043-B01E-01E5FE3BBACD}" type="slidenum">
              <a:rPr lang="en-US" smtClean="0"/>
              <a:t>‹#›</a:t>
            </a:fld>
            <a:endParaRPr lang="en-US"/>
          </a:p>
        </p:txBody>
      </p:sp>
    </p:spTree>
    <p:extLst>
      <p:ext uri="{BB962C8B-B14F-4D97-AF65-F5344CB8AC3E}">
        <p14:creationId xmlns:p14="http://schemas.microsoft.com/office/powerpoint/2010/main" val="92484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blog.dshr.org/2012/05/lets-just-keep-everything-forever-in.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live in a world </a:t>
            </a:r>
            <a:r>
              <a:rPr lang="en-US" sz="1200" kern="1200" dirty="0" err="1" smtClean="0">
                <a:solidFill>
                  <a:schemeClr val="tx1"/>
                </a:solidFill>
                <a:effectLst/>
                <a:latin typeface="+mn-lt"/>
                <a:ea typeface="+mn-ea"/>
                <a:cs typeface="+mn-cs"/>
              </a:rPr>
              <a:t>characterised</a:t>
            </a:r>
            <a:r>
              <a:rPr lang="en-US" sz="1200" kern="1200" dirty="0" smtClean="0">
                <a:solidFill>
                  <a:schemeClr val="tx1"/>
                </a:solidFill>
                <a:effectLst/>
                <a:latin typeface="+mn-lt"/>
                <a:ea typeface="+mn-ea"/>
                <a:cs typeface="+mn-cs"/>
              </a:rPr>
              <a:t> by:</a:t>
            </a:r>
          </a:p>
          <a:p>
            <a:pPr marL="171450" lvl="0" indent="-171450">
              <a:buFont typeface="Arial" charset="0"/>
              <a:buChar char="•"/>
            </a:pPr>
            <a:r>
              <a:rPr lang="en-US" sz="1200" kern="1200" dirty="0" smtClean="0">
                <a:solidFill>
                  <a:schemeClr val="tx1"/>
                </a:solidFill>
                <a:effectLst/>
                <a:latin typeface="+mn-lt"/>
                <a:ea typeface="+mn-ea"/>
                <a:cs typeface="+mn-cs"/>
              </a:rPr>
              <a:t>diverse business frameworks comprised of multiple transactional systems and distributed business processes, which are breaking down and fragmenting the formerly consolidated </a:t>
            </a:r>
            <a:r>
              <a:rPr lang="en-US" sz="1200" kern="1200" dirty="0" err="1" smtClean="0">
                <a:solidFill>
                  <a:schemeClr val="tx1"/>
                </a:solidFill>
                <a:effectLst/>
                <a:latin typeface="+mn-lt"/>
                <a:ea typeface="+mn-ea"/>
                <a:cs typeface="+mn-cs"/>
              </a:rPr>
              <a:t>organisational</a:t>
            </a:r>
            <a:r>
              <a:rPr lang="en-US" sz="1200" kern="1200" dirty="0" smtClean="0">
                <a:solidFill>
                  <a:schemeClr val="tx1"/>
                </a:solidFill>
                <a:effectLst/>
                <a:latin typeface="+mn-lt"/>
                <a:ea typeface="+mn-ea"/>
                <a:cs typeface="+mn-cs"/>
              </a:rPr>
              <a:t> perspectives on projects, programs, clients or transactions.</a:t>
            </a:r>
          </a:p>
          <a:p>
            <a:pPr marL="171450" lvl="0" indent="-171450">
              <a:buFont typeface="Arial" charset="0"/>
              <a:buChar char="•"/>
            </a:pPr>
            <a:r>
              <a:rPr lang="en-US" sz="1200" kern="1200" dirty="0" smtClean="0">
                <a:solidFill>
                  <a:schemeClr val="tx1"/>
                </a:solidFill>
                <a:effectLst/>
                <a:latin typeface="+mn-lt"/>
                <a:ea typeface="+mn-ea"/>
                <a:cs typeface="+mn-cs"/>
              </a:rPr>
              <a:t>commodification and </a:t>
            </a:r>
            <a:r>
              <a:rPr lang="en-US" sz="1200" kern="1200" dirty="0" err="1" smtClean="0">
                <a:solidFill>
                  <a:schemeClr val="tx1"/>
                </a:solidFill>
                <a:effectLst/>
                <a:latin typeface="+mn-lt"/>
                <a:ea typeface="+mn-ea"/>
                <a:cs typeface="+mn-cs"/>
              </a:rPr>
              <a:t>commercialisation</a:t>
            </a:r>
            <a:r>
              <a:rPr lang="en-US" sz="1200" kern="1200" dirty="0" smtClean="0">
                <a:solidFill>
                  <a:schemeClr val="tx1"/>
                </a:solidFill>
                <a:effectLst/>
                <a:latin typeface="+mn-lt"/>
                <a:ea typeface="+mn-ea"/>
                <a:cs typeface="+mn-cs"/>
              </a:rPr>
              <a:t> of information within third-party frameworks, and usually in the cloud</a:t>
            </a:r>
          </a:p>
          <a:p>
            <a:pPr marL="171450" lvl="0" indent="-171450">
              <a:buFont typeface="Arial" charset="0"/>
              <a:buChar char="•"/>
            </a:pPr>
            <a:r>
              <a:rPr lang="en-US" sz="1200" kern="1200" dirty="0" smtClean="0">
                <a:solidFill>
                  <a:schemeClr val="tx1"/>
                </a:solidFill>
                <a:effectLst/>
                <a:latin typeface="+mn-lt"/>
                <a:ea typeface="+mn-ea"/>
                <a:cs typeface="+mn-cs"/>
              </a:rPr>
              <a:t>a user base that expects instant access online. Who do not understand why more contemporary evidence is not available. And a growing sense that if it isn’t online, it may as well not exist</a:t>
            </a:r>
          </a:p>
          <a:p>
            <a:pPr marL="171450" lvl="0" indent="-171450">
              <a:buFont typeface="Arial" charset="0"/>
              <a:buChar char="•"/>
            </a:pPr>
            <a:r>
              <a:rPr lang="en-US" sz="1200" kern="1200" dirty="0" smtClean="0">
                <a:solidFill>
                  <a:schemeClr val="tx1"/>
                </a:solidFill>
                <a:effectLst/>
                <a:latin typeface="+mn-lt"/>
                <a:ea typeface="+mn-ea"/>
                <a:cs typeface="+mn-cs"/>
              </a:rPr>
              <a:t>data growth that is expanding exponentially – and like any growth bubble (for example, property or technology) one that is unsustainable. In response to this trend, David Rosenthal of Stanford University </a:t>
            </a:r>
            <a:r>
              <a:rPr lang="en-US" sz="1200" kern="1200" dirty="0" smtClean="0">
                <a:solidFill>
                  <a:schemeClr val="tx1"/>
                </a:solidFill>
                <a:effectLst/>
                <a:latin typeface="+mn-lt"/>
                <a:ea typeface="+mn-ea"/>
                <a:cs typeface="+mn-cs"/>
                <a:hlinkClick r:id="rId3" tooltip="has analysed the costs"/>
              </a:rPr>
              <a:t>has analysed the costs</a:t>
            </a:r>
            <a:r>
              <a:rPr lang="en-US" sz="1200" kern="1200" dirty="0" smtClean="0">
                <a:solidFill>
                  <a:schemeClr val="tx1"/>
                </a:solidFill>
                <a:effectLst/>
                <a:latin typeface="+mn-lt"/>
                <a:ea typeface="+mn-ea"/>
                <a:cs typeface="+mn-cs"/>
              </a:rPr>
              <a:t> of storing all of today’s data in the cloud. Based on industry figures he estimates that ‘keeping 2011’s data would consume 14% of the gross world product’. He extrapolates based on rates of current data growth to estimate that by 2020, the cost of maintaining all the data created in 2020 would be 100% of the gross world product.  We cannot keep all the information currently being created, yet there are few plans for its strategic management</a:t>
            </a:r>
          </a:p>
          <a:p>
            <a:pPr marL="171450" lvl="0" indent="-171450">
              <a:buFont typeface="Arial" charset="0"/>
              <a:buChar char="•"/>
            </a:pPr>
            <a:r>
              <a:rPr lang="en-US" sz="1200" kern="1200" dirty="0" err="1" smtClean="0">
                <a:solidFill>
                  <a:schemeClr val="tx1"/>
                </a:solidFill>
                <a:effectLst/>
                <a:latin typeface="+mn-lt"/>
                <a:ea typeface="+mn-ea"/>
                <a:cs typeface="+mn-cs"/>
              </a:rPr>
              <a:t>Blockchain</a:t>
            </a:r>
            <a:r>
              <a:rPr lang="en-US" sz="1200" kern="1200" dirty="0" smtClean="0">
                <a:solidFill>
                  <a:schemeClr val="tx1"/>
                </a:solidFill>
                <a:effectLst/>
                <a:latin typeface="+mn-lt"/>
                <a:ea typeface="+mn-ea"/>
                <a:cs typeface="+mn-cs"/>
              </a:rPr>
              <a:t> technologies are presenting new paradigms for recordkeeping, by giving us the tools to build business environments in which the presence of a trusted third party to verify transactions is not required. This is having huge implications for the agency of individuals in their interactions with each other, and with the State. </a:t>
            </a:r>
          </a:p>
          <a:p>
            <a:pPr marL="171450" lvl="0" indent="-171450">
              <a:buFont typeface="Arial" charset="0"/>
              <a:buChar char="•"/>
            </a:pPr>
            <a:r>
              <a:rPr lang="en-US" sz="1200" kern="1200" dirty="0" smtClean="0">
                <a:solidFill>
                  <a:schemeClr val="tx1"/>
                </a:solidFill>
                <a:effectLst/>
                <a:latin typeface="+mn-lt"/>
                <a:ea typeface="+mn-ea"/>
                <a:cs typeface="+mn-cs"/>
              </a:rPr>
              <a:t>There’s the rise of Artificial Intelligence, with robots in our homes, our cars and workplaces. In San Francisco, self driving cars are a frequent sight! </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2</a:t>
            </a:fld>
            <a:endParaRPr lang="en-US"/>
          </a:p>
        </p:txBody>
      </p:sp>
    </p:spTree>
    <p:extLst>
      <p:ext uri="{BB962C8B-B14F-4D97-AF65-F5344CB8AC3E}">
        <p14:creationId xmlns:p14="http://schemas.microsoft.com/office/powerpoint/2010/main" val="213332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3</a:t>
            </a:fld>
            <a:endParaRPr lang="en-US"/>
          </a:p>
        </p:txBody>
      </p:sp>
    </p:spTree>
    <p:extLst>
      <p:ext uri="{BB962C8B-B14F-4D97-AF65-F5344CB8AC3E}">
        <p14:creationId xmlns:p14="http://schemas.microsoft.com/office/powerpoint/2010/main" val="143835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from the IT crowd,</a:t>
            </a:r>
            <a:r>
              <a:rPr lang="en-US" baseline="0" dirty="0" smtClean="0"/>
              <a:t> is kind of where I see us at the moment.</a:t>
            </a:r>
          </a:p>
          <a:p>
            <a:r>
              <a:rPr lang="en-US" baseline="0" dirty="0" smtClean="0"/>
              <a:t>Busy hassling people to save emails into EDRMS systems while quality recordkeeping and the formation of archives is on fire. </a:t>
            </a:r>
          </a:p>
          <a:p>
            <a:r>
              <a:rPr lang="en-US" baseline="0" dirty="0" smtClean="0"/>
              <a:t>But we can</a:t>
            </a:r>
            <a:r>
              <a:rPr lang="uk-UA" baseline="0" dirty="0" smtClean="0"/>
              <a:t>’</a:t>
            </a:r>
            <a:r>
              <a:rPr lang="en-US" baseline="0" dirty="0" smtClean="0"/>
              <a:t>t quite drag ourselves away from those old ways, from the backlogs, from meticulously boxing and listing, from</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4</a:t>
            </a:fld>
            <a:endParaRPr lang="en-US"/>
          </a:p>
        </p:txBody>
      </p:sp>
    </p:spTree>
    <p:extLst>
      <p:ext uri="{BB962C8B-B14F-4D97-AF65-F5344CB8AC3E}">
        <p14:creationId xmlns:p14="http://schemas.microsoft.com/office/powerpoint/2010/main" val="16631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that it is long overdue that we</a:t>
            </a:r>
            <a:r>
              <a:rPr lang="is-IS" dirty="0" smtClean="0"/>
              <a:t>…</a:t>
            </a:r>
            <a:r>
              <a:rPr lang="en-US" dirty="0" smtClean="0"/>
              <a:t> </a:t>
            </a:r>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5</a:t>
            </a:fld>
            <a:endParaRPr lang="en-US"/>
          </a:p>
        </p:txBody>
      </p:sp>
    </p:spTree>
    <p:extLst>
      <p:ext uri="{BB962C8B-B14F-4D97-AF65-F5344CB8AC3E}">
        <p14:creationId xmlns:p14="http://schemas.microsoft.com/office/powerpoint/2010/main" val="99957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before I explain the methods</a:t>
            </a:r>
            <a:r>
              <a:rPr lang="en-US" baseline="0" dirty="0" smtClean="0"/>
              <a:t> for doing these things</a:t>
            </a:r>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6</a:t>
            </a:fld>
            <a:endParaRPr lang="en-US"/>
          </a:p>
        </p:txBody>
      </p:sp>
    </p:spTree>
    <p:extLst>
      <p:ext uri="{BB962C8B-B14F-4D97-AF65-F5344CB8AC3E}">
        <p14:creationId xmlns:p14="http://schemas.microsoft.com/office/powerpoint/2010/main" val="167548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14</a:t>
            </a:fld>
            <a:endParaRPr lang="en-US"/>
          </a:p>
        </p:txBody>
      </p:sp>
    </p:spTree>
    <p:extLst>
      <p:ext uri="{BB962C8B-B14F-4D97-AF65-F5344CB8AC3E}">
        <p14:creationId xmlns:p14="http://schemas.microsoft.com/office/powerpoint/2010/main" val="198157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BB976-C6F7-5043-B01E-01E5FE3BBACD}" type="slidenum">
              <a:rPr lang="en-US" smtClean="0"/>
              <a:t>23</a:t>
            </a:fld>
            <a:endParaRPr lang="en-US"/>
          </a:p>
        </p:txBody>
      </p:sp>
    </p:spTree>
    <p:extLst>
      <p:ext uri="{BB962C8B-B14F-4D97-AF65-F5344CB8AC3E}">
        <p14:creationId xmlns:p14="http://schemas.microsoft.com/office/powerpoint/2010/main" val="10072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12D1BD-EAB9-CF42-9AFC-422B5A8671DA}"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385170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2D1BD-EAB9-CF42-9AFC-422B5A8671DA}"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191532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2D1BD-EAB9-CF42-9AFC-422B5A8671DA}"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17098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12D1BD-EAB9-CF42-9AFC-422B5A8671DA}"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1052343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12D1BD-EAB9-CF42-9AFC-422B5A8671DA}" type="datetimeFigureOut">
              <a:rPr lang="en-US" smtClean="0"/>
              <a:t>5/4/17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6608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12D1BD-EAB9-CF42-9AFC-422B5A8671DA}" type="datetimeFigureOut">
              <a:rPr lang="en-US" smtClean="0"/>
              <a:t>5/4/17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51815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12D1BD-EAB9-CF42-9AFC-422B5A8671DA}" type="datetimeFigureOut">
              <a:rPr lang="en-US" smtClean="0"/>
              <a:t>5/4/17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59845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12D1BD-EAB9-CF42-9AFC-422B5A8671DA}" type="datetimeFigureOut">
              <a:rPr lang="en-US" smtClean="0"/>
              <a:t>5/4/17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164565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2D1BD-EAB9-CF42-9AFC-422B5A8671DA}" type="datetimeFigureOut">
              <a:rPr lang="en-US" smtClean="0"/>
              <a:t>5/4/17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1063997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12D1BD-EAB9-CF42-9AFC-422B5A8671DA}" type="datetimeFigureOut">
              <a:rPr lang="en-US" smtClean="0"/>
              <a:t>5/4/17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5099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12D1BD-EAB9-CF42-9AFC-422B5A8671DA}" type="datetimeFigureOut">
              <a:rPr lang="en-US" smtClean="0"/>
              <a:t>5/4/17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23B0B-CC16-7544-98DD-BE45820A4DDF}" type="slidenum">
              <a:rPr lang="en-US" smtClean="0"/>
              <a:t>‹#›</a:t>
            </a:fld>
            <a:endParaRPr lang="en-US"/>
          </a:p>
        </p:txBody>
      </p:sp>
    </p:spTree>
    <p:extLst>
      <p:ext uri="{BB962C8B-B14F-4D97-AF65-F5344CB8AC3E}">
        <p14:creationId xmlns:p14="http://schemas.microsoft.com/office/powerpoint/2010/main" val="18134707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2D1BD-EAB9-CF42-9AFC-422B5A8671DA}" type="datetimeFigureOut">
              <a:rPr lang="en-US" smtClean="0"/>
              <a:t>5/4/17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23B0B-CC16-7544-98DD-BE45820A4DDF}" type="slidenum">
              <a:rPr lang="en-US" smtClean="0"/>
              <a:t>‹#›</a:t>
            </a:fld>
            <a:endParaRPr lang="en-US"/>
          </a:p>
        </p:txBody>
      </p:sp>
    </p:spTree>
    <p:extLst>
      <p:ext uri="{BB962C8B-B14F-4D97-AF65-F5344CB8AC3E}">
        <p14:creationId xmlns:p14="http://schemas.microsoft.com/office/powerpoint/2010/main" val="732035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9"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rights-records.it.monash.ed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mailto:findlay.cassie@gmai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Appraisal: A strategic tool for digital recordkeeping</a:t>
            </a:r>
            <a:endParaRPr lang="en-US" dirty="0"/>
          </a:p>
        </p:txBody>
      </p:sp>
      <p:sp>
        <p:nvSpPr>
          <p:cNvPr id="3" name="Subtitle 2"/>
          <p:cNvSpPr>
            <a:spLocks noGrp="1"/>
          </p:cNvSpPr>
          <p:nvPr>
            <p:ph type="subTitle" idx="1"/>
          </p:nvPr>
        </p:nvSpPr>
        <p:spPr>
          <a:xfrm>
            <a:off x="1524000" y="3602038"/>
            <a:ext cx="9144000" cy="2798762"/>
          </a:xfrm>
        </p:spPr>
        <p:txBody>
          <a:bodyPr>
            <a:normAutofit lnSpcReduction="10000"/>
          </a:bodyPr>
          <a:lstStyle/>
          <a:p>
            <a:endParaRPr lang="en-US" dirty="0" smtClean="0"/>
          </a:p>
          <a:p>
            <a:r>
              <a:rPr lang="en-US" sz="2800" dirty="0" smtClean="0"/>
              <a:t>Cassie </a:t>
            </a:r>
            <a:r>
              <a:rPr lang="en-US" sz="2800" dirty="0"/>
              <a:t>Findlay </a:t>
            </a:r>
          </a:p>
          <a:p>
            <a:r>
              <a:rPr lang="en-US" sz="1700" dirty="0" err="1"/>
              <a:t>Convenor</a:t>
            </a:r>
            <a:r>
              <a:rPr lang="en-US" sz="1700" dirty="0"/>
              <a:t>, TC46 WG15 Appraisal for Managing Records SC11 Archives / Records Management International Standards </a:t>
            </a:r>
            <a:r>
              <a:rPr lang="en-US" sz="1700" dirty="0" smtClean="0"/>
              <a:t>Organization</a:t>
            </a:r>
          </a:p>
          <a:p>
            <a:endParaRPr lang="en-US" dirty="0"/>
          </a:p>
          <a:p>
            <a:r>
              <a:rPr lang="en-US" dirty="0"/>
              <a:t>XVI </a:t>
            </a:r>
            <a:r>
              <a:rPr lang="en-US" dirty="0" err="1"/>
              <a:t>Congrés</a:t>
            </a:r>
            <a:r>
              <a:rPr lang="en-US" dirty="0"/>
              <a:t> </a:t>
            </a:r>
            <a:r>
              <a:rPr lang="en-US" dirty="0" err="1"/>
              <a:t>d'Arxivística</a:t>
            </a:r>
            <a:r>
              <a:rPr lang="en-US" dirty="0"/>
              <a:t> </a:t>
            </a:r>
            <a:r>
              <a:rPr lang="en-US" dirty="0" err="1"/>
              <a:t>i</a:t>
            </a:r>
            <a:r>
              <a:rPr lang="en-US" dirty="0"/>
              <a:t> </a:t>
            </a:r>
            <a:r>
              <a:rPr lang="en-US" dirty="0" err="1"/>
              <a:t>Gestió</a:t>
            </a:r>
            <a:r>
              <a:rPr lang="en-US" dirty="0"/>
              <a:t> de Documents de </a:t>
            </a:r>
            <a:r>
              <a:rPr lang="en-US" dirty="0" err="1"/>
              <a:t>Catalunya</a:t>
            </a:r>
            <a:endParaRPr lang="en-US" dirty="0"/>
          </a:p>
          <a:p>
            <a:r>
              <a:rPr lang="en-US" dirty="0"/>
              <a:t> </a:t>
            </a:r>
          </a:p>
          <a:p>
            <a:endParaRPr lang="en-US" dirty="0"/>
          </a:p>
        </p:txBody>
      </p:sp>
    </p:spTree>
    <p:extLst>
      <p:ext uri="{BB962C8B-B14F-4D97-AF65-F5344CB8AC3E}">
        <p14:creationId xmlns:p14="http://schemas.microsoft.com/office/powerpoint/2010/main" val="456834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Appraisal: a critical strategic tool</a:t>
            </a:r>
            <a:endParaRPr lang="en-US" dirty="0"/>
          </a:p>
        </p:txBody>
      </p:sp>
      <p:sp>
        <p:nvSpPr>
          <p:cNvPr id="3" name="Content Placeholder 2"/>
          <p:cNvSpPr>
            <a:spLocks noGrp="1"/>
          </p:cNvSpPr>
          <p:nvPr>
            <p:ph idx="1"/>
          </p:nvPr>
        </p:nvSpPr>
        <p:spPr>
          <a:xfrm>
            <a:off x="838200" y="1510748"/>
            <a:ext cx="10515600" cy="4666215"/>
          </a:xfrm>
        </p:spPr>
        <p:txBody>
          <a:bodyPr>
            <a:normAutofit/>
          </a:bodyPr>
          <a:lstStyle/>
          <a:p>
            <a:r>
              <a:rPr lang="en-US" sz="3200" dirty="0"/>
              <a:t>Appraisal is the recurrent process of </a:t>
            </a:r>
            <a:r>
              <a:rPr lang="en-US" sz="3200" dirty="0" err="1"/>
              <a:t>analysing</a:t>
            </a:r>
            <a:r>
              <a:rPr lang="en-US" sz="3200" dirty="0"/>
              <a:t> business activity and its context(s) to determine which records need to be made and how they should be managed, over time. </a:t>
            </a:r>
            <a:endParaRPr lang="en-US" sz="3200" dirty="0" smtClean="0"/>
          </a:p>
          <a:p>
            <a:r>
              <a:rPr lang="en-US" sz="3200" dirty="0" smtClean="0"/>
              <a:t>Appraisal is the basis for:</a:t>
            </a:r>
          </a:p>
          <a:p>
            <a:pPr lvl="1"/>
            <a:r>
              <a:rPr lang="en-US" sz="2800" dirty="0"/>
              <a:t>d</a:t>
            </a:r>
            <a:r>
              <a:rPr lang="en-US" sz="2800" dirty="0" smtClean="0"/>
              <a:t>ecisions on what records to make and keep;</a:t>
            </a:r>
          </a:p>
          <a:p>
            <a:pPr lvl="1"/>
            <a:r>
              <a:rPr lang="en-US" sz="2800" dirty="0"/>
              <a:t>a</a:t>
            </a:r>
            <a:r>
              <a:rPr lang="en-US" sz="2800" dirty="0" smtClean="0"/>
              <a:t>ccess rules;</a:t>
            </a:r>
          </a:p>
          <a:p>
            <a:pPr lvl="1"/>
            <a:r>
              <a:rPr lang="en-US" sz="2800" dirty="0"/>
              <a:t>c</a:t>
            </a:r>
            <a:r>
              <a:rPr lang="en-US" sz="2800" dirty="0" smtClean="0"/>
              <a:t>reation and retention rules (including those in the ‘archival’ domain); and </a:t>
            </a:r>
          </a:p>
          <a:p>
            <a:pPr lvl="1"/>
            <a:r>
              <a:rPr lang="en-US" sz="2800" dirty="0"/>
              <a:t>o</a:t>
            </a:r>
            <a:r>
              <a:rPr lang="en-US" sz="2800" dirty="0" smtClean="0"/>
              <a:t>ther tools we use to better capture context, like classification schemes</a:t>
            </a:r>
            <a:endParaRPr lang="en-US" sz="2800" dirty="0"/>
          </a:p>
        </p:txBody>
      </p:sp>
    </p:spTree>
    <p:extLst>
      <p:ext uri="{BB962C8B-B14F-4D97-AF65-F5344CB8AC3E}">
        <p14:creationId xmlns:p14="http://schemas.microsoft.com/office/powerpoint/2010/main" val="1108590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Preview: ISO Technical Specification on Appraisal for Managing Records</a:t>
            </a:r>
            <a:endParaRPr lang="en-US" dirty="0"/>
          </a:p>
        </p:txBody>
      </p:sp>
      <p:sp>
        <p:nvSpPr>
          <p:cNvPr id="3" name="Content Placeholder 2"/>
          <p:cNvSpPr>
            <a:spLocks noGrp="1"/>
          </p:cNvSpPr>
          <p:nvPr>
            <p:ph idx="1"/>
          </p:nvPr>
        </p:nvSpPr>
        <p:spPr>
          <a:xfrm>
            <a:off x="762000" y="1949658"/>
            <a:ext cx="10515600" cy="4146282"/>
          </a:xfrm>
        </p:spPr>
        <p:txBody>
          <a:bodyPr>
            <a:normAutofit lnSpcReduction="10000"/>
          </a:bodyPr>
          <a:lstStyle/>
          <a:p>
            <a:pPr marL="0" indent="0">
              <a:buNone/>
            </a:pPr>
            <a:r>
              <a:rPr lang="en-US" dirty="0" smtClean="0"/>
              <a:t>The TS contains details on how do conduct the recurrent analysis of appraisal, including how to </a:t>
            </a:r>
            <a:r>
              <a:rPr lang="en-US" dirty="0" err="1" smtClean="0"/>
              <a:t>analyse</a:t>
            </a:r>
            <a:r>
              <a:rPr lang="en-US" dirty="0" smtClean="0"/>
              <a:t>:</a:t>
            </a:r>
            <a:endParaRPr lang="en-US" dirty="0"/>
          </a:p>
          <a:p>
            <a:r>
              <a:rPr lang="en-US" dirty="0"/>
              <a:t>the </a:t>
            </a:r>
            <a:r>
              <a:rPr lang="en-US" dirty="0" smtClean="0"/>
              <a:t>context(s) </a:t>
            </a:r>
            <a:r>
              <a:rPr lang="en-US" dirty="0"/>
              <a:t>in which the ‘business’ is being conducted, including business, technological, legal and societal factors;</a:t>
            </a:r>
          </a:p>
          <a:p>
            <a:r>
              <a:rPr lang="en-US" dirty="0" smtClean="0"/>
              <a:t>business </a:t>
            </a:r>
            <a:r>
              <a:rPr lang="en-US" dirty="0"/>
              <a:t>activity, including functions, activities, transactions and work processes, and the agents involved in these;</a:t>
            </a:r>
          </a:p>
          <a:p>
            <a:r>
              <a:rPr lang="en-US" dirty="0" smtClean="0"/>
              <a:t>requirements </a:t>
            </a:r>
            <a:r>
              <a:rPr lang="en-US" dirty="0"/>
              <a:t>for records, from requirements to create records to requirements for retention and use of records over time; and</a:t>
            </a:r>
          </a:p>
          <a:p>
            <a:r>
              <a:rPr lang="en-US" dirty="0" smtClean="0"/>
              <a:t>the </a:t>
            </a:r>
            <a:r>
              <a:rPr lang="en-US" dirty="0"/>
              <a:t>assessment of risks and how these may be managed via recordkeeping.</a:t>
            </a:r>
          </a:p>
          <a:p>
            <a:endParaRPr lang="en-US" dirty="0"/>
          </a:p>
        </p:txBody>
      </p:sp>
    </p:spTree>
    <p:extLst>
      <p:ext uri="{BB962C8B-B14F-4D97-AF65-F5344CB8AC3E}">
        <p14:creationId xmlns:p14="http://schemas.microsoft.com/office/powerpoint/2010/main" val="582046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a:xfrm>
            <a:off x="3881437" y="3445510"/>
            <a:ext cx="10515600" cy="4351338"/>
          </a:xfrm>
        </p:spPr>
        <p:txBody>
          <a:bodyPr/>
          <a:lstStyle/>
          <a:p>
            <a:endParaRPr lang="en-US" dirty="0"/>
          </a:p>
        </p:txBody>
      </p:sp>
      <p:sp>
        <p:nvSpPr>
          <p:cNvPr id="6" name="Rectangle 3"/>
          <p:cNvSpPr>
            <a:spLocks noChangeArrowheads="1"/>
          </p:cNvSpPr>
          <p:nvPr/>
        </p:nvSpPr>
        <p:spPr bwMode="auto">
          <a:xfrm>
            <a:off x="3043237" y="161988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Left-Right Arrow 6"/>
          <p:cNvSpPr/>
          <p:nvPr/>
        </p:nvSpPr>
        <p:spPr>
          <a:xfrm>
            <a:off x="838200" y="5852477"/>
            <a:ext cx="10515600" cy="8483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AU" sz="2000" dirty="0">
                <a:effectLst/>
                <a:ea typeface="Calibri" charset="0"/>
                <a:cs typeface="Times New Roman" charset="0"/>
              </a:rPr>
              <a:t>Recurring and reviewing over time</a:t>
            </a:r>
            <a:endParaRPr lang="en-US" sz="2000" dirty="0">
              <a:effectLst/>
              <a:ea typeface="Calibri" charset="0"/>
              <a:cs typeface="Times New Roman" charset="0"/>
            </a:endParaRPr>
          </a:p>
        </p:txBody>
      </p:sp>
      <p:sp>
        <p:nvSpPr>
          <p:cNvPr id="8" name="Rectangle 5"/>
          <p:cNvSpPr>
            <a:spLocks noChangeArrowheads="1"/>
          </p:cNvSpPr>
          <p:nvPr/>
        </p:nvSpPr>
        <p:spPr bwMode="auto">
          <a:xfrm>
            <a:off x="3043237" y="20770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Diagram 8"/>
          <p:cNvGraphicFramePr/>
          <p:nvPr>
            <p:extLst>
              <p:ext uri="{D42A27DB-BD31-4B8C-83A1-F6EECF244321}">
                <p14:modId xmlns:p14="http://schemas.microsoft.com/office/powerpoint/2010/main" val="32887674"/>
              </p:ext>
            </p:extLst>
          </p:nvPr>
        </p:nvGraphicFramePr>
        <p:xfrm>
          <a:off x="685800" y="0"/>
          <a:ext cx="11087100" cy="624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6"/>
          <p:cNvSpPr>
            <a:spLocks noChangeArrowheads="1"/>
          </p:cNvSpPr>
          <p:nvPr/>
        </p:nvSpPr>
        <p:spPr bwMode="auto">
          <a:xfrm>
            <a:off x="3043237" y="52774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7546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Defining scope and purpose of appraisal</a:t>
            </a:r>
            <a:endParaRPr lang="en-US" dirty="0"/>
          </a:p>
        </p:txBody>
      </p:sp>
      <p:sp>
        <p:nvSpPr>
          <p:cNvPr id="3" name="Content Placeholder 2"/>
          <p:cNvSpPr>
            <a:spLocks noGrp="1"/>
          </p:cNvSpPr>
          <p:nvPr>
            <p:ph idx="1"/>
          </p:nvPr>
        </p:nvSpPr>
        <p:spPr/>
        <p:txBody>
          <a:bodyPr/>
          <a:lstStyle/>
          <a:p>
            <a:r>
              <a:rPr lang="en-US" dirty="0"/>
              <a:t>The reasons for conducting appraisal and the role and responsibility of the person(s) doing the appraisal will directly influence its scope </a:t>
            </a:r>
            <a:endParaRPr lang="en-US" dirty="0" smtClean="0"/>
          </a:p>
          <a:p>
            <a:r>
              <a:rPr lang="en-US" dirty="0" smtClean="0"/>
              <a:t>The </a:t>
            </a:r>
            <a:r>
              <a:rPr lang="en-US" dirty="0"/>
              <a:t>scope of appraisal may change in terms </a:t>
            </a:r>
            <a:r>
              <a:rPr lang="en-US" dirty="0" smtClean="0"/>
              <a:t>of the </a:t>
            </a:r>
            <a:r>
              <a:rPr lang="en-US" dirty="0"/>
              <a:t>business </a:t>
            </a:r>
            <a:r>
              <a:rPr lang="en-US" dirty="0" smtClean="0"/>
              <a:t>functions, activities or work processes it </a:t>
            </a:r>
            <a:r>
              <a:rPr lang="en-US" dirty="0"/>
              <a:t>covers, or the parts of the analysis that receive the greatest attention.</a:t>
            </a:r>
          </a:p>
        </p:txBody>
      </p:sp>
    </p:spTree>
    <p:extLst>
      <p:ext uri="{BB962C8B-B14F-4D97-AF65-F5344CB8AC3E}">
        <p14:creationId xmlns:p14="http://schemas.microsoft.com/office/powerpoint/2010/main" val="448020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Understanding the context(s)</a:t>
            </a:r>
            <a:endParaRPr lang="en-US" dirty="0"/>
          </a:p>
        </p:txBody>
      </p:sp>
      <p:sp>
        <p:nvSpPr>
          <p:cNvPr id="3" name="Content Placeholder 2"/>
          <p:cNvSpPr>
            <a:spLocks noGrp="1"/>
          </p:cNvSpPr>
          <p:nvPr>
            <p:ph idx="1"/>
          </p:nvPr>
        </p:nvSpPr>
        <p:spPr>
          <a:xfrm>
            <a:off x="838200" y="1825625"/>
            <a:ext cx="4565073" cy="4351338"/>
          </a:xfrm>
        </p:spPr>
        <p:txBody>
          <a:bodyPr/>
          <a:lstStyle/>
          <a:p>
            <a:r>
              <a:rPr lang="en-US" dirty="0" smtClean="0"/>
              <a:t>What business is done?</a:t>
            </a:r>
            <a:r>
              <a:rPr lang="en-US" dirty="0"/>
              <a:t> Why</a:t>
            </a:r>
            <a:r>
              <a:rPr lang="en-US" dirty="0" smtClean="0"/>
              <a:t>?</a:t>
            </a:r>
          </a:p>
          <a:p>
            <a:r>
              <a:rPr lang="en-US" dirty="0" smtClean="0"/>
              <a:t>By whom?</a:t>
            </a:r>
          </a:p>
          <a:p>
            <a:r>
              <a:rPr lang="en-US" dirty="0" smtClean="0"/>
              <a:t>Regulated?</a:t>
            </a:r>
          </a:p>
          <a:p>
            <a:r>
              <a:rPr lang="en-US" dirty="0" smtClean="0"/>
              <a:t>Use of technologies?</a:t>
            </a:r>
          </a:p>
          <a:p>
            <a:r>
              <a:rPr lang="en-US" dirty="0" smtClean="0"/>
              <a:t>Who are the main participants?</a:t>
            </a:r>
          </a:p>
          <a:p>
            <a:r>
              <a:rPr lang="en-US" dirty="0" smtClean="0"/>
              <a:t>Who are the stakeholders?</a:t>
            </a:r>
          </a:p>
          <a:p>
            <a:r>
              <a:rPr lang="en-US" dirty="0" smtClean="0"/>
              <a:t>What are the risks?</a:t>
            </a:r>
            <a:endParaRPr lang="en-US" dirty="0"/>
          </a:p>
        </p:txBody>
      </p:sp>
      <p:sp>
        <p:nvSpPr>
          <p:cNvPr id="4" name="Content Placeholder 2"/>
          <p:cNvSpPr txBox="1">
            <a:spLocks/>
          </p:cNvSpPr>
          <p:nvPr/>
        </p:nvSpPr>
        <p:spPr>
          <a:xfrm>
            <a:off x="5918860" y="1825625"/>
            <a:ext cx="45650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&gt;&gt; Resulting in a general understanding of the business that is done and its requirements. Also, the documentation, people and groups that should be consulted throughout the appraisal process.</a:t>
            </a:r>
          </a:p>
          <a:p>
            <a:pPr marL="0" indent="0">
              <a:buNone/>
            </a:pPr>
            <a:r>
              <a:rPr lang="en-US" dirty="0" smtClean="0"/>
              <a:t>&gt;&gt; Early identification of </a:t>
            </a:r>
            <a:r>
              <a:rPr lang="en-US" u="sng" dirty="0" smtClean="0"/>
              <a:t>priority areas for action</a:t>
            </a:r>
          </a:p>
        </p:txBody>
      </p:sp>
    </p:spTree>
    <p:extLst>
      <p:ext uri="{BB962C8B-B14F-4D97-AF65-F5344CB8AC3E}">
        <p14:creationId xmlns:p14="http://schemas.microsoft.com/office/powerpoint/2010/main" val="801431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err="1" smtClean="0"/>
              <a:t>Analysing</a:t>
            </a:r>
            <a:r>
              <a:rPr lang="en-US" dirty="0" smtClean="0"/>
              <a:t> business activity</a:t>
            </a:r>
            <a:endParaRPr lang="en-US" dirty="0"/>
          </a:p>
        </p:txBody>
      </p:sp>
      <p:sp>
        <p:nvSpPr>
          <p:cNvPr id="3" name="Content Placeholder 2"/>
          <p:cNvSpPr>
            <a:spLocks noGrp="1"/>
          </p:cNvSpPr>
          <p:nvPr>
            <p:ph idx="1"/>
          </p:nvPr>
        </p:nvSpPr>
        <p:spPr/>
        <p:txBody>
          <a:bodyPr>
            <a:normAutofit/>
          </a:bodyPr>
          <a:lstStyle/>
          <a:p>
            <a:r>
              <a:rPr lang="en-US" dirty="0" smtClean="0"/>
              <a:t>Functional analysis</a:t>
            </a:r>
          </a:p>
          <a:p>
            <a:r>
              <a:rPr lang="en-US" dirty="0" smtClean="0"/>
              <a:t>Sequential or work process analysis</a:t>
            </a:r>
          </a:p>
          <a:p>
            <a:r>
              <a:rPr lang="en-US" dirty="0"/>
              <a:t>I</a:t>
            </a:r>
            <a:r>
              <a:rPr lang="en-US" dirty="0" smtClean="0"/>
              <a:t>dentification </a:t>
            </a:r>
            <a:r>
              <a:rPr lang="en-US" dirty="0"/>
              <a:t>of agents. An agent may be any individual, workgroup or organization responsible for, or involved in, records creation, capture and/or records management </a:t>
            </a:r>
            <a:r>
              <a:rPr lang="en-US" dirty="0" smtClean="0"/>
              <a:t>processes (internal/external). </a:t>
            </a:r>
          </a:p>
          <a:p>
            <a:r>
              <a:rPr lang="en-US" dirty="0" smtClean="0"/>
              <a:t>Products may include:</a:t>
            </a:r>
          </a:p>
          <a:p>
            <a:pPr lvl="1"/>
            <a:r>
              <a:rPr lang="en-US" dirty="0" smtClean="0"/>
              <a:t>Representations of functions / activities / transactions for the business that is in scope </a:t>
            </a:r>
          </a:p>
          <a:p>
            <a:pPr lvl="1"/>
            <a:r>
              <a:rPr lang="en-US" dirty="0"/>
              <a:t>P</a:t>
            </a:r>
            <a:r>
              <a:rPr lang="en-US" dirty="0" smtClean="0"/>
              <a:t>rocess analyses noting dependencies, relationships with other processes</a:t>
            </a:r>
          </a:p>
          <a:p>
            <a:pPr lvl="1"/>
            <a:r>
              <a:rPr lang="en-US" dirty="0" smtClean="0"/>
              <a:t>Linkage of agents to functions/activities/transactions/work processes</a:t>
            </a:r>
          </a:p>
          <a:p>
            <a:endParaRPr lang="en-US" dirty="0" smtClean="0"/>
          </a:p>
          <a:p>
            <a:pPr lvl="1"/>
            <a:endParaRPr lang="en-US" dirty="0"/>
          </a:p>
          <a:p>
            <a:pPr lvl="1"/>
            <a:endParaRPr lang="en-US" dirty="0" smtClean="0"/>
          </a:p>
          <a:p>
            <a:endParaRPr lang="en-US" dirty="0"/>
          </a:p>
        </p:txBody>
      </p:sp>
    </p:spTree>
    <p:extLst>
      <p:ext uri="{BB962C8B-B14F-4D97-AF65-F5344CB8AC3E}">
        <p14:creationId xmlns:p14="http://schemas.microsoft.com/office/powerpoint/2010/main" val="64541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Identifying recordkeeping requirements</a:t>
            </a:r>
            <a:endParaRPr lang="en-US" dirty="0"/>
          </a:p>
        </p:txBody>
      </p:sp>
      <p:sp>
        <p:nvSpPr>
          <p:cNvPr id="3" name="Content Placeholder 2"/>
          <p:cNvSpPr>
            <a:spLocks noGrp="1"/>
          </p:cNvSpPr>
          <p:nvPr>
            <p:ph idx="1"/>
          </p:nvPr>
        </p:nvSpPr>
        <p:spPr/>
        <p:txBody>
          <a:bodyPr/>
          <a:lstStyle/>
          <a:p>
            <a:r>
              <a:rPr lang="en-GB" dirty="0"/>
              <a:t>Records requirements are requirements for managing records as evidence of business activity and as information assets.</a:t>
            </a:r>
            <a:endParaRPr lang="en-US" dirty="0"/>
          </a:p>
          <a:p>
            <a:r>
              <a:rPr lang="en-GB" dirty="0"/>
              <a:t>Records requirements are based on an analysis of business activity and its context </a:t>
            </a:r>
            <a:r>
              <a:rPr lang="en-GB" dirty="0" smtClean="0"/>
              <a:t>and </a:t>
            </a:r>
            <a:r>
              <a:rPr lang="en-GB" dirty="0"/>
              <a:t>are derived from the following:</a:t>
            </a:r>
            <a:endParaRPr lang="en-US" dirty="0"/>
          </a:p>
          <a:p>
            <a:pPr marL="457200" lvl="1" indent="0">
              <a:buNone/>
            </a:pPr>
            <a:r>
              <a:rPr lang="en-GB" dirty="0"/>
              <a:t>a)	business needs;</a:t>
            </a:r>
            <a:endParaRPr lang="en-US" dirty="0"/>
          </a:p>
          <a:p>
            <a:pPr marL="457200" lvl="1" indent="0">
              <a:buNone/>
            </a:pPr>
            <a:r>
              <a:rPr lang="en-GB" dirty="0"/>
              <a:t>b)	legal and regulatory requirements; and</a:t>
            </a:r>
            <a:endParaRPr lang="en-US" dirty="0"/>
          </a:p>
          <a:p>
            <a:pPr marL="457200" lvl="1" indent="0">
              <a:buNone/>
            </a:pPr>
            <a:r>
              <a:rPr lang="en-GB" dirty="0"/>
              <a:t>c)	community or societal expectations.</a:t>
            </a:r>
            <a:endParaRPr lang="en-US" dirty="0"/>
          </a:p>
          <a:p>
            <a:endParaRPr lang="en-US" dirty="0"/>
          </a:p>
        </p:txBody>
      </p:sp>
    </p:spTree>
    <p:extLst>
      <p:ext uri="{BB962C8B-B14F-4D97-AF65-F5344CB8AC3E}">
        <p14:creationId xmlns:p14="http://schemas.microsoft.com/office/powerpoint/2010/main" val="2116341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Linking requirements to business</a:t>
            </a:r>
            <a:endParaRPr lang="en-US" dirty="0"/>
          </a:p>
        </p:txBody>
      </p:sp>
      <p:sp>
        <p:nvSpPr>
          <p:cNvPr id="3" name="Content Placeholder 2"/>
          <p:cNvSpPr>
            <a:spLocks noGrp="1"/>
          </p:cNvSpPr>
          <p:nvPr>
            <p:ph idx="1"/>
          </p:nvPr>
        </p:nvSpPr>
        <p:spPr/>
        <p:txBody>
          <a:bodyPr/>
          <a:lstStyle/>
          <a:p>
            <a:r>
              <a:rPr lang="en-US" dirty="0"/>
              <a:t>Linking records requirements to business functions, activities, transactions and/or and work processes places them in </a:t>
            </a:r>
            <a:r>
              <a:rPr lang="en-US" dirty="0" smtClean="0"/>
              <a:t>context and links requirements to the agents participating in the business </a:t>
            </a:r>
          </a:p>
          <a:p>
            <a:endParaRPr lang="en-US" dirty="0"/>
          </a:p>
        </p:txBody>
      </p:sp>
    </p:spTree>
    <p:extLst>
      <p:ext uri="{BB962C8B-B14F-4D97-AF65-F5344CB8AC3E}">
        <p14:creationId xmlns:p14="http://schemas.microsoft.com/office/powerpoint/2010/main" val="1786538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Assessing risks </a:t>
            </a:r>
            <a:endParaRPr lang="en-US" dirty="0"/>
          </a:p>
        </p:txBody>
      </p:sp>
      <p:sp>
        <p:nvSpPr>
          <p:cNvPr id="3" name="Content Placeholder 2"/>
          <p:cNvSpPr>
            <a:spLocks noGrp="1"/>
          </p:cNvSpPr>
          <p:nvPr>
            <p:ph idx="1"/>
          </p:nvPr>
        </p:nvSpPr>
        <p:spPr>
          <a:xfrm>
            <a:off x="838200" y="1690688"/>
            <a:ext cx="10515600" cy="4486275"/>
          </a:xfrm>
        </p:spPr>
        <p:txBody>
          <a:bodyPr>
            <a:normAutofit/>
          </a:bodyPr>
          <a:lstStyle/>
          <a:p>
            <a:r>
              <a:rPr lang="en-US" sz="3600" dirty="0"/>
              <a:t>We assess risks in different ways:</a:t>
            </a:r>
          </a:p>
          <a:p>
            <a:pPr lvl="1"/>
            <a:r>
              <a:rPr lang="en-US" sz="3200" dirty="0"/>
              <a:t>What risks affect the business as a whole?</a:t>
            </a:r>
          </a:p>
          <a:p>
            <a:pPr lvl="1"/>
            <a:r>
              <a:rPr lang="en-US" sz="3200" dirty="0"/>
              <a:t>Where are their business risks that can be addressed through recordkeeping?</a:t>
            </a:r>
          </a:p>
          <a:p>
            <a:pPr lvl="1"/>
            <a:r>
              <a:rPr lang="en-US" sz="3200" dirty="0"/>
              <a:t>Decisions regarding whether or not to meet identified records requirements should be based on an assessment of the risks associated with failing to fully meet the identified requirements. </a:t>
            </a:r>
          </a:p>
          <a:p>
            <a:endParaRPr lang="en-US" sz="3600" dirty="0"/>
          </a:p>
        </p:txBody>
      </p:sp>
    </p:spTree>
    <p:extLst>
      <p:ext uri="{BB962C8B-B14F-4D97-AF65-F5344CB8AC3E}">
        <p14:creationId xmlns:p14="http://schemas.microsoft.com/office/powerpoint/2010/main" val="893306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Documentation, monitoring and review</a:t>
            </a:r>
            <a:endParaRPr lang="en-US" dirty="0"/>
          </a:p>
        </p:txBody>
      </p:sp>
      <p:sp>
        <p:nvSpPr>
          <p:cNvPr id="3" name="Content Placeholder 2"/>
          <p:cNvSpPr>
            <a:spLocks noGrp="1"/>
          </p:cNvSpPr>
          <p:nvPr>
            <p:ph idx="1"/>
          </p:nvPr>
        </p:nvSpPr>
        <p:spPr/>
        <p:txBody>
          <a:bodyPr/>
          <a:lstStyle/>
          <a:p>
            <a:r>
              <a:rPr lang="en-US" sz="3600" dirty="0"/>
              <a:t>Keeping accurate documentation of appraisal is very important for: </a:t>
            </a:r>
          </a:p>
          <a:p>
            <a:pPr lvl="1"/>
            <a:r>
              <a:rPr lang="en-US" sz="3200" dirty="0"/>
              <a:t>accountability for decisions made;</a:t>
            </a:r>
          </a:p>
          <a:p>
            <a:pPr lvl="1"/>
            <a:r>
              <a:rPr lang="en-US" sz="3200" dirty="0"/>
              <a:t>the communication of the results to those involved in their implementation; and</a:t>
            </a:r>
          </a:p>
          <a:p>
            <a:pPr lvl="1"/>
            <a:r>
              <a:rPr lang="en-US" sz="3200" dirty="0"/>
              <a:t>future research into why records of certain activities of the business were made and kept.</a:t>
            </a:r>
          </a:p>
          <a:p>
            <a:endParaRPr lang="en-US" dirty="0"/>
          </a:p>
        </p:txBody>
      </p:sp>
    </p:spTree>
    <p:extLst>
      <p:ext uri="{BB962C8B-B14F-4D97-AF65-F5344CB8AC3E}">
        <p14:creationId xmlns:p14="http://schemas.microsoft.com/office/powerpoint/2010/main" val="62249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076384" y="4369523"/>
            <a:ext cx="2282938" cy="2282938"/>
          </a:xfrm>
          <a:prstGeom prst="rect">
            <a:avLst/>
          </a:prstGeom>
        </p:spPr>
      </p:pic>
      <p:pic>
        <p:nvPicPr>
          <p:cNvPr id="8" name="Picture 7"/>
          <p:cNvPicPr>
            <a:picLocks noChangeAspect="1"/>
          </p:cNvPicPr>
          <p:nvPr/>
        </p:nvPicPr>
        <p:blipFill>
          <a:blip r:embed="rId4"/>
          <a:stretch>
            <a:fillRect/>
          </a:stretch>
        </p:blipFill>
        <p:spPr>
          <a:xfrm>
            <a:off x="164977" y="1771698"/>
            <a:ext cx="3492500" cy="2324100"/>
          </a:xfrm>
          <a:prstGeom prst="rect">
            <a:avLst/>
          </a:prstGeom>
        </p:spPr>
      </p:pic>
      <p:pic>
        <p:nvPicPr>
          <p:cNvPr id="9" name="Picture 8"/>
          <p:cNvPicPr>
            <a:picLocks noChangeAspect="1"/>
          </p:cNvPicPr>
          <p:nvPr/>
        </p:nvPicPr>
        <p:blipFill>
          <a:blip r:embed="rId5"/>
          <a:stretch>
            <a:fillRect/>
          </a:stretch>
        </p:blipFill>
        <p:spPr>
          <a:xfrm>
            <a:off x="5302698" y="-228951"/>
            <a:ext cx="4961671" cy="2885870"/>
          </a:xfrm>
          <a:prstGeom prst="rect">
            <a:avLst/>
          </a:prstGeom>
        </p:spPr>
      </p:pic>
      <p:pic>
        <p:nvPicPr>
          <p:cNvPr id="4" name="Content Placeholder 3"/>
          <p:cNvPicPr>
            <a:picLocks noGrp="1" noChangeAspect="1"/>
          </p:cNvPicPr>
          <p:nvPr>
            <p:ph idx="1"/>
          </p:nvPr>
        </p:nvPicPr>
        <p:blipFill>
          <a:blip r:embed="rId6"/>
          <a:stretch>
            <a:fillRect/>
          </a:stretch>
        </p:blipFill>
        <p:spPr>
          <a:xfrm>
            <a:off x="639158" y="678094"/>
            <a:ext cx="4189359" cy="1416989"/>
          </a:xfrm>
          <a:prstGeom prst="rect">
            <a:avLst/>
          </a:prstGeom>
        </p:spPr>
      </p:pic>
      <p:pic>
        <p:nvPicPr>
          <p:cNvPr id="5" name="Picture 4"/>
          <p:cNvPicPr>
            <a:picLocks noChangeAspect="1"/>
          </p:cNvPicPr>
          <p:nvPr/>
        </p:nvPicPr>
        <p:blipFill>
          <a:blip r:embed="rId7"/>
          <a:stretch>
            <a:fillRect/>
          </a:stretch>
        </p:blipFill>
        <p:spPr>
          <a:xfrm>
            <a:off x="3975723" y="2368808"/>
            <a:ext cx="3098800" cy="2616200"/>
          </a:xfrm>
          <a:prstGeom prst="rect">
            <a:avLst/>
          </a:prstGeom>
        </p:spPr>
      </p:pic>
      <p:pic>
        <p:nvPicPr>
          <p:cNvPr id="7" name="Picture 6"/>
          <p:cNvPicPr>
            <a:picLocks noChangeAspect="1"/>
          </p:cNvPicPr>
          <p:nvPr/>
        </p:nvPicPr>
        <p:blipFill>
          <a:blip r:embed="rId8"/>
          <a:stretch>
            <a:fillRect/>
          </a:stretch>
        </p:blipFill>
        <p:spPr>
          <a:xfrm>
            <a:off x="8973862" y="1952656"/>
            <a:ext cx="3492500" cy="2324100"/>
          </a:xfrm>
          <a:prstGeom prst="rect">
            <a:avLst/>
          </a:prstGeom>
        </p:spPr>
      </p:pic>
      <p:pic>
        <p:nvPicPr>
          <p:cNvPr id="6" name="Picture 5"/>
          <p:cNvPicPr>
            <a:picLocks noChangeAspect="1"/>
          </p:cNvPicPr>
          <p:nvPr/>
        </p:nvPicPr>
        <p:blipFill>
          <a:blip r:embed="rId9"/>
          <a:stretch>
            <a:fillRect/>
          </a:stretch>
        </p:blipFill>
        <p:spPr>
          <a:xfrm>
            <a:off x="7171105" y="4369523"/>
            <a:ext cx="4218878" cy="2320383"/>
          </a:xfrm>
          <a:prstGeom prst="rect">
            <a:avLst/>
          </a:prstGeom>
        </p:spPr>
      </p:pic>
    </p:spTree>
    <p:extLst>
      <p:ext uri="{BB962C8B-B14F-4D97-AF65-F5344CB8AC3E}">
        <p14:creationId xmlns:p14="http://schemas.microsoft.com/office/powerpoint/2010/main" val="1183862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the products of appraisal work</a:t>
            </a:r>
            <a:endParaRPr lang="en-US" dirty="0"/>
          </a:p>
        </p:txBody>
      </p:sp>
      <p:sp>
        <p:nvSpPr>
          <p:cNvPr id="3" name="Content Placeholder 2"/>
          <p:cNvSpPr>
            <a:spLocks noGrp="1"/>
          </p:cNvSpPr>
          <p:nvPr>
            <p:ph idx="1"/>
          </p:nvPr>
        </p:nvSpPr>
        <p:spPr/>
        <p:txBody>
          <a:bodyPr>
            <a:normAutofit/>
          </a:bodyPr>
          <a:lstStyle/>
          <a:p>
            <a:r>
              <a:rPr lang="en-AU" dirty="0"/>
              <a:t>Records controls which could be developed or revised based on the results of appraisal include (but are not limited to):</a:t>
            </a:r>
            <a:endParaRPr lang="en-US" dirty="0"/>
          </a:p>
          <a:p>
            <a:pPr lvl="1"/>
            <a:r>
              <a:rPr lang="en-AU" dirty="0"/>
              <a:t>disposition authorities;</a:t>
            </a:r>
            <a:endParaRPr lang="en-US" dirty="0"/>
          </a:p>
          <a:p>
            <a:pPr lvl="1"/>
            <a:r>
              <a:rPr lang="en-AU" dirty="0"/>
              <a:t>business classification schemes;</a:t>
            </a:r>
            <a:endParaRPr lang="en-US" dirty="0"/>
          </a:p>
          <a:p>
            <a:pPr lvl="1"/>
            <a:r>
              <a:rPr lang="en-AU" dirty="0"/>
              <a:t>access and permissions rules; or</a:t>
            </a:r>
            <a:endParaRPr lang="en-US" dirty="0"/>
          </a:p>
          <a:p>
            <a:pPr lvl="1"/>
            <a:r>
              <a:rPr lang="en-AU" dirty="0"/>
              <a:t>metadata schemas.</a:t>
            </a:r>
            <a:endParaRPr lang="en-US" dirty="0"/>
          </a:p>
          <a:p>
            <a:r>
              <a:rPr lang="en-AU" dirty="0"/>
              <a:t>Other products of appraisal could include:</a:t>
            </a:r>
            <a:endParaRPr lang="en-US" dirty="0"/>
          </a:p>
          <a:p>
            <a:pPr lvl="1"/>
            <a:r>
              <a:rPr lang="en-AU" dirty="0"/>
              <a:t>documented work process analyses;</a:t>
            </a:r>
            <a:endParaRPr lang="en-US" dirty="0"/>
          </a:p>
          <a:p>
            <a:pPr lvl="1"/>
            <a:r>
              <a:rPr lang="en-AU" dirty="0"/>
              <a:t>records risk assessment and mitigation strategies; or</a:t>
            </a:r>
            <a:endParaRPr lang="en-US" dirty="0"/>
          </a:p>
          <a:p>
            <a:pPr lvl="1"/>
            <a:r>
              <a:rPr lang="en-AU" dirty="0"/>
              <a:t>list of agreed records requirements for the scoped area(s) of business.</a:t>
            </a:r>
            <a:endParaRPr lang="en-US" dirty="0"/>
          </a:p>
          <a:p>
            <a:endParaRPr lang="en-US" dirty="0"/>
          </a:p>
        </p:txBody>
      </p:sp>
    </p:spTree>
    <p:extLst>
      <p:ext uri="{BB962C8B-B14F-4D97-AF65-F5344CB8AC3E}">
        <p14:creationId xmlns:p14="http://schemas.microsoft.com/office/powerpoint/2010/main" val="17526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7862" y="-1"/>
            <a:ext cx="12754351" cy="6609145"/>
          </a:xfrm>
          <a:prstGeom prst="rect">
            <a:avLst/>
          </a:prstGeom>
        </p:spPr>
      </p:pic>
    </p:spTree>
    <p:extLst>
      <p:ext uri="{BB962C8B-B14F-4D97-AF65-F5344CB8AC3E}">
        <p14:creationId xmlns:p14="http://schemas.microsoft.com/office/powerpoint/2010/main" val="1861555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2354"/>
            <a:ext cx="10515600" cy="5424609"/>
          </a:xfrm>
        </p:spPr>
        <p:txBody>
          <a:bodyPr>
            <a:normAutofit fontScale="85000" lnSpcReduction="20000"/>
          </a:bodyPr>
          <a:lstStyle/>
          <a:p>
            <a:pPr lvl="0"/>
            <a:r>
              <a:rPr lang="en-US" b="1" dirty="0"/>
              <a:t>Child/person </a:t>
            </a:r>
            <a:r>
              <a:rPr lang="en-US" b="1" dirty="0" err="1"/>
              <a:t>centred</a:t>
            </a:r>
            <a:r>
              <a:rPr lang="en-US" b="1" dirty="0"/>
              <a:t> </a:t>
            </a:r>
            <a:r>
              <a:rPr lang="en-US" dirty="0"/>
              <a:t>– Recordkeeping and archiving respectful of, and responsive to, the preferences, needs and values of the people who experience childhood out-of-home care. Respectful and nurturing rather than bureaucratic and officious.</a:t>
            </a:r>
          </a:p>
          <a:p>
            <a:pPr lvl="0"/>
            <a:r>
              <a:rPr lang="en-US" b="1" dirty="0"/>
              <a:t>Participatory</a:t>
            </a:r>
            <a:r>
              <a:rPr lang="en-US" dirty="0"/>
              <a:t> – </a:t>
            </a:r>
            <a:r>
              <a:rPr lang="en-US" dirty="0" err="1"/>
              <a:t>Recognising</a:t>
            </a:r>
            <a:r>
              <a:rPr lang="en-US" dirty="0"/>
              <a:t> children in out-of-home care and adult Care leavers as participatory agents not passive, captive subjects of the record.</a:t>
            </a:r>
          </a:p>
          <a:p>
            <a:pPr lvl="0"/>
            <a:r>
              <a:rPr lang="en-US" b="1" dirty="0"/>
              <a:t>Accountable and transparent </a:t>
            </a:r>
            <a:r>
              <a:rPr lang="en-US" dirty="0"/>
              <a:t>– Recordkeeping and archiving frameworks, processes and systems which hold themselves to the highest standards of accountability and transparency, respectful of multiple rights in records.</a:t>
            </a:r>
          </a:p>
          <a:p>
            <a:pPr lvl="0"/>
            <a:r>
              <a:rPr lang="en-US" b="1" dirty="0" smtClean="0"/>
              <a:t>Evidence based </a:t>
            </a:r>
            <a:r>
              <a:rPr lang="en-US" dirty="0" smtClean="0"/>
              <a:t>– Recordkeeping and archiving based on, and supportive of, evidence based decision making and action.</a:t>
            </a:r>
          </a:p>
          <a:p>
            <a:pPr lvl="0"/>
            <a:r>
              <a:rPr lang="en-US" b="1" dirty="0" smtClean="0"/>
              <a:t>Integrated</a:t>
            </a:r>
            <a:r>
              <a:rPr lang="en-US" dirty="0" smtClean="0"/>
              <a:t> </a:t>
            </a:r>
            <a:r>
              <a:rPr lang="en-US" dirty="0"/>
              <a:t>– Records and recordkeeping integrated into processes rather than being a separate paperwork or filing activity.</a:t>
            </a:r>
          </a:p>
          <a:p>
            <a:pPr lvl="0"/>
            <a:r>
              <a:rPr lang="en-US" b="1" dirty="0"/>
              <a:t>Connected and </a:t>
            </a:r>
            <a:r>
              <a:rPr lang="en-US" b="1" dirty="0" err="1"/>
              <a:t>co-ordinated</a:t>
            </a:r>
            <a:r>
              <a:rPr lang="en-US" dirty="0"/>
              <a:t> – Record holding </a:t>
            </a:r>
            <a:r>
              <a:rPr lang="en-US" dirty="0" err="1"/>
              <a:t>organisations</a:t>
            </a:r>
            <a:r>
              <a:rPr lang="en-US" dirty="0"/>
              <a:t> acting as nodes in a network rather than </a:t>
            </a:r>
            <a:r>
              <a:rPr lang="en-US" dirty="0" err="1"/>
              <a:t>organisational</a:t>
            </a:r>
            <a:r>
              <a:rPr lang="en-US" dirty="0"/>
              <a:t> silos.</a:t>
            </a:r>
          </a:p>
          <a:p>
            <a:pPr lvl="0"/>
            <a:r>
              <a:rPr lang="en-US" b="1" dirty="0"/>
              <a:t>Clever use of information technology </a:t>
            </a:r>
            <a:r>
              <a:rPr lang="en-US" dirty="0"/>
              <a:t>– Recordkeeping and archiving systems that make the best use of digital capabilities.</a:t>
            </a:r>
          </a:p>
          <a:p>
            <a:endParaRPr lang="en-US" dirty="0"/>
          </a:p>
        </p:txBody>
      </p:sp>
      <p:sp>
        <p:nvSpPr>
          <p:cNvPr id="4" name="Rectangle 3"/>
          <p:cNvSpPr/>
          <p:nvPr/>
        </p:nvSpPr>
        <p:spPr>
          <a:xfrm>
            <a:off x="1068729" y="6011080"/>
            <a:ext cx="10089266" cy="307777"/>
          </a:xfrm>
          <a:prstGeom prst="rect">
            <a:avLst/>
          </a:prstGeom>
        </p:spPr>
        <p:txBody>
          <a:bodyPr wrap="square">
            <a:spAutoFit/>
          </a:bodyPr>
          <a:lstStyle/>
          <a:p>
            <a:r>
              <a:rPr lang="en-US" sz="1400" dirty="0" smtClean="0">
                <a:latin typeface="Times New Roman" charset="0"/>
                <a:ea typeface="Times New Roman" charset="0"/>
              </a:rPr>
              <a:t>- Setting </a:t>
            </a:r>
            <a:r>
              <a:rPr lang="en-US" sz="1400" dirty="0">
                <a:latin typeface="Times New Roman" charset="0"/>
                <a:ea typeface="Times New Roman" charset="0"/>
              </a:rPr>
              <a:t>the Record Straight for the Rights of the Child Initiative, </a:t>
            </a:r>
            <a:r>
              <a:rPr lang="en-US" sz="1400" dirty="0" err="1">
                <a:latin typeface="Times New Roman" charset="0"/>
                <a:ea typeface="Times New Roman" charset="0"/>
              </a:rPr>
              <a:t>n.d.</a:t>
            </a:r>
            <a:r>
              <a:rPr lang="en-US" sz="1400" dirty="0">
                <a:latin typeface="Times New Roman" charset="0"/>
                <a:ea typeface="Times New Roman" charset="0"/>
              </a:rPr>
              <a:t> Retrieved from </a:t>
            </a:r>
            <a:r>
              <a:rPr lang="en-US" sz="1400" u="sng" dirty="0">
                <a:solidFill>
                  <a:srgbClr val="0563C1"/>
                </a:solidFill>
                <a:latin typeface="Times New Roman" charset="0"/>
                <a:ea typeface="Times New Roman" charset="0"/>
                <a:hlinkClick r:id="rId2"/>
              </a:rPr>
              <a:t>https://rights-records.it.monash.edu/</a:t>
            </a:r>
            <a:r>
              <a:rPr lang="en-US" sz="1400" dirty="0"/>
              <a:t> </a:t>
            </a:r>
          </a:p>
        </p:txBody>
      </p:sp>
    </p:spTree>
    <p:extLst>
      <p:ext uri="{BB962C8B-B14F-4D97-AF65-F5344CB8AC3E}">
        <p14:creationId xmlns:p14="http://schemas.microsoft.com/office/powerpoint/2010/main" val="1854701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p:txBody>
          <a:bodyPr>
            <a:normAutofit fontScale="77500" lnSpcReduction="20000"/>
          </a:bodyPr>
          <a:lstStyle/>
          <a:p>
            <a:r>
              <a:rPr lang="en-US" sz="3400" dirty="0" smtClean="0"/>
              <a:t>Technical Specification on Appraisal for managing records due (we hope!) in late 2017 / early 2018</a:t>
            </a:r>
          </a:p>
          <a:p>
            <a:r>
              <a:rPr lang="en-US" sz="3400" dirty="0" smtClean="0"/>
              <a:t>Current resources from ISO:</a:t>
            </a:r>
          </a:p>
          <a:p>
            <a:pPr lvl="1"/>
            <a:r>
              <a:rPr lang="en-US" sz="2600" dirty="0" smtClean="0"/>
              <a:t>ISO </a:t>
            </a:r>
            <a:r>
              <a:rPr lang="en-US" sz="2600" dirty="0"/>
              <a:t>15489-1:2016 </a:t>
            </a:r>
            <a:r>
              <a:rPr lang="en-US" sz="2600" i="1" dirty="0"/>
              <a:t>Information and documentation – Records Management – Concepts and principles</a:t>
            </a:r>
            <a:endParaRPr lang="en-US" sz="3400" dirty="0"/>
          </a:p>
          <a:p>
            <a:pPr lvl="1"/>
            <a:r>
              <a:rPr lang="en-US" sz="2600" dirty="0" smtClean="0"/>
              <a:t>ISO/TR </a:t>
            </a:r>
            <a:r>
              <a:rPr lang="en-US" sz="2600" dirty="0"/>
              <a:t>18128:2014 </a:t>
            </a:r>
            <a:r>
              <a:rPr lang="en-US" sz="2600" i="1" dirty="0"/>
              <a:t>Information and documentation – Risk assessment for records processes and systems</a:t>
            </a:r>
            <a:endParaRPr lang="en-US" sz="3400" dirty="0"/>
          </a:p>
          <a:p>
            <a:pPr lvl="1"/>
            <a:r>
              <a:rPr lang="en-US" sz="2600" dirty="0" smtClean="0"/>
              <a:t>ISO/TR </a:t>
            </a:r>
            <a:r>
              <a:rPr lang="en-US" sz="2600" dirty="0"/>
              <a:t>26122:2008 </a:t>
            </a:r>
            <a:r>
              <a:rPr lang="en-US" sz="2600" i="1" dirty="0"/>
              <a:t>Information and documentation – Work process analysis for records</a:t>
            </a:r>
            <a:endParaRPr lang="en-US" sz="3400" dirty="0"/>
          </a:p>
          <a:p>
            <a:pPr lvl="1"/>
            <a:r>
              <a:rPr lang="en-US" sz="2600" dirty="0" smtClean="0"/>
              <a:t>ISO 23081:2006 </a:t>
            </a:r>
            <a:r>
              <a:rPr lang="en-US" sz="2600" i="1" dirty="0"/>
              <a:t>Information and documentation – Records management processes – Metadata for records </a:t>
            </a:r>
            <a:endParaRPr lang="en-US" sz="2600" i="1" dirty="0" smtClean="0"/>
          </a:p>
          <a:p>
            <a:pPr lvl="1"/>
            <a:r>
              <a:rPr lang="en-US" sz="2600" dirty="0" smtClean="0"/>
              <a:t>ISO 30300:2011 </a:t>
            </a:r>
            <a:r>
              <a:rPr lang="en-US" sz="2600" i="1" dirty="0" smtClean="0"/>
              <a:t>Information </a:t>
            </a:r>
            <a:r>
              <a:rPr lang="en-US" sz="2600" i="1" dirty="0"/>
              <a:t>and documentation – Management systems for records </a:t>
            </a:r>
            <a:endParaRPr lang="en-US" sz="2600" i="1" dirty="0" smtClean="0"/>
          </a:p>
          <a:p>
            <a:r>
              <a:rPr lang="en-US" sz="3400" dirty="0" smtClean="0"/>
              <a:t>Or contact me: Cassie Findlay </a:t>
            </a:r>
            <a:r>
              <a:rPr lang="en-US" sz="3400" dirty="0" smtClean="0">
                <a:hlinkClick r:id="rId3"/>
              </a:rPr>
              <a:t>findlay.cassie@gmail.com</a:t>
            </a:r>
            <a:endParaRPr lang="en-US" sz="3400" dirty="0" smtClean="0"/>
          </a:p>
          <a:p>
            <a:pPr marL="0" indent="0" algn="ctr">
              <a:buNone/>
            </a:pPr>
            <a:endParaRPr lang="en-US" dirty="0" smtClean="0"/>
          </a:p>
          <a:p>
            <a:pPr marL="0" indent="0" algn="ctr">
              <a:buNone/>
            </a:pPr>
            <a:r>
              <a:rPr lang="en-US" sz="3600" dirty="0" smtClean="0"/>
              <a:t>Thank you!</a:t>
            </a:r>
            <a:endParaRPr lang="en-US" sz="3600" dirty="0"/>
          </a:p>
        </p:txBody>
      </p:sp>
    </p:spTree>
    <p:extLst>
      <p:ext uri="{BB962C8B-B14F-4D97-AF65-F5344CB8AC3E}">
        <p14:creationId xmlns:p14="http://schemas.microsoft.com/office/powerpoint/2010/main" val="1368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all mean?</a:t>
            </a:r>
            <a:endParaRPr lang="en-US" dirty="0"/>
          </a:p>
        </p:txBody>
      </p:sp>
      <p:sp>
        <p:nvSpPr>
          <p:cNvPr id="3" name="Content Placeholder 2"/>
          <p:cNvSpPr>
            <a:spLocks noGrp="1"/>
          </p:cNvSpPr>
          <p:nvPr>
            <p:ph idx="1"/>
          </p:nvPr>
        </p:nvSpPr>
        <p:spPr/>
        <p:txBody>
          <a:bodyPr>
            <a:normAutofit/>
          </a:bodyPr>
          <a:lstStyle/>
          <a:p>
            <a:r>
              <a:rPr lang="en-US" sz="3200" dirty="0" smtClean="0"/>
              <a:t>Fluid, collaborative business models, data-driven business, personally controlled data, everything in the cloud – it’s all here </a:t>
            </a:r>
            <a:r>
              <a:rPr lang="en-US" sz="3200" i="1" dirty="0" smtClean="0"/>
              <a:t>now</a:t>
            </a:r>
            <a:r>
              <a:rPr lang="en-US" sz="3200" dirty="0" smtClean="0"/>
              <a:t>. </a:t>
            </a:r>
          </a:p>
          <a:p>
            <a:r>
              <a:rPr lang="en-US" sz="3200" dirty="0" smtClean="0"/>
              <a:t>These environments are where the serious records of our time are being made and kept – and they are often not environments recordkeeping professionals are invited into. </a:t>
            </a:r>
          </a:p>
          <a:p>
            <a:r>
              <a:rPr lang="en-US" sz="3200" dirty="0" smtClean="0"/>
              <a:t>We must </a:t>
            </a:r>
            <a:r>
              <a:rPr lang="en-US" sz="3200" i="1" dirty="0" smtClean="0"/>
              <a:t>adapt, prioritize and refocus </a:t>
            </a:r>
            <a:r>
              <a:rPr lang="en-US" sz="3200" dirty="0" smtClean="0"/>
              <a:t>if we are serious about being guardians of accountability and memory.</a:t>
            </a:r>
          </a:p>
        </p:txBody>
      </p:sp>
    </p:spTree>
    <p:extLst>
      <p:ext uri="{BB962C8B-B14F-4D97-AF65-F5344CB8AC3E}">
        <p14:creationId xmlns:p14="http://schemas.microsoft.com/office/powerpoint/2010/main" val="946423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9132" y="1832134"/>
            <a:ext cx="6353735" cy="3456432"/>
          </a:xfrm>
        </p:spPr>
      </p:pic>
    </p:spTree>
    <p:extLst>
      <p:ext uri="{BB962C8B-B14F-4D97-AF65-F5344CB8AC3E}">
        <p14:creationId xmlns:p14="http://schemas.microsoft.com/office/powerpoint/2010/main" val="553297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626" y="281998"/>
            <a:ext cx="10515600" cy="1325563"/>
          </a:xfrm>
        </p:spPr>
        <p:txBody>
          <a:bodyPr/>
          <a:lstStyle/>
          <a:p>
            <a:r>
              <a:rPr lang="en-US" dirty="0"/>
              <a:t>W</a:t>
            </a:r>
            <a:r>
              <a:rPr lang="en-US" dirty="0" smtClean="0"/>
              <a:t>e need to..</a:t>
            </a:r>
            <a:endParaRPr lang="en-US" dirty="0"/>
          </a:p>
        </p:txBody>
      </p:sp>
      <p:sp>
        <p:nvSpPr>
          <p:cNvPr id="3" name="Content Placeholder 2"/>
          <p:cNvSpPr>
            <a:spLocks noGrp="1"/>
          </p:cNvSpPr>
          <p:nvPr>
            <p:ph idx="1"/>
          </p:nvPr>
        </p:nvSpPr>
        <p:spPr>
          <a:xfrm>
            <a:off x="838200" y="1607561"/>
            <a:ext cx="10515600" cy="4569402"/>
          </a:xfrm>
        </p:spPr>
        <p:txBody>
          <a:bodyPr>
            <a:normAutofit lnSpcReduction="10000"/>
          </a:bodyPr>
          <a:lstStyle/>
          <a:p>
            <a:pPr marL="514350" lvl="0" indent="-514350">
              <a:buFont typeface="+mj-lt"/>
              <a:buAutoNum type="arabicPeriod"/>
            </a:pPr>
            <a:r>
              <a:rPr lang="en-US" sz="3200" dirty="0" smtClean="0"/>
              <a:t>Work at a higher level; think </a:t>
            </a:r>
            <a:r>
              <a:rPr lang="en-US" sz="3200" dirty="0"/>
              <a:t>across </a:t>
            </a:r>
            <a:r>
              <a:rPr lang="en-US" sz="3200" dirty="0" smtClean="0"/>
              <a:t>business activity and </a:t>
            </a:r>
            <a:r>
              <a:rPr lang="en-US" sz="3200" dirty="0"/>
              <a:t>its systems, </a:t>
            </a:r>
            <a:r>
              <a:rPr lang="en-US" sz="3200" dirty="0" smtClean="0"/>
              <a:t>stakeholders and risks</a:t>
            </a:r>
            <a:endParaRPr lang="en-US" sz="3200" dirty="0"/>
          </a:p>
          <a:p>
            <a:pPr marL="514350" lvl="0" indent="-514350">
              <a:buFont typeface="+mj-lt"/>
              <a:buAutoNum type="arabicPeriod"/>
            </a:pPr>
            <a:r>
              <a:rPr lang="en-US" sz="3200" dirty="0" smtClean="0"/>
              <a:t>Use risk </a:t>
            </a:r>
            <a:r>
              <a:rPr lang="en-US" sz="3200" dirty="0"/>
              <a:t>management to ensure proportionate use of our time and </a:t>
            </a:r>
            <a:r>
              <a:rPr lang="en-US" sz="3200" dirty="0" smtClean="0"/>
              <a:t>expertise; </a:t>
            </a:r>
            <a:r>
              <a:rPr lang="en-US" sz="3200" dirty="0"/>
              <a:t>and  </a:t>
            </a:r>
          </a:p>
          <a:p>
            <a:pPr marL="514350" lvl="0" indent="-514350">
              <a:buFont typeface="+mj-lt"/>
              <a:buAutoNum type="arabicPeriod"/>
            </a:pPr>
            <a:r>
              <a:rPr lang="en-US" sz="3200" dirty="0"/>
              <a:t>F</a:t>
            </a:r>
            <a:r>
              <a:rPr lang="en-US" sz="3200" dirty="0" smtClean="0"/>
              <a:t>ocus </a:t>
            </a:r>
            <a:r>
              <a:rPr lang="en-US" sz="3200" dirty="0"/>
              <a:t>on </a:t>
            </a:r>
            <a:r>
              <a:rPr lang="en-US" sz="3200" dirty="0" smtClean="0"/>
              <a:t>our </a:t>
            </a:r>
            <a:r>
              <a:rPr lang="en-US" sz="3200" i="1" dirty="0" smtClean="0"/>
              <a:t>unique contributions</a:t>
            </a:r>
            <a:r>
              <a:rPr lang="en-US" sz="3200" dirty="0" smtClean="0"/>
              <a:t>: </a:t>
            </a:r>
          </a:p>
          <a:p>
            <a:pPr lvl="1"/>
            <a:r>
              <a:rPr lang="en-US" sz="2800" dirty="0" smtClean="0"/>
              <a:t>Understanding, documenting and keeping up to date changing business, agents, systems, requirements, stakeholders </a:t>
            </a:r>
          </a:p>
          <a:p>
            <a:pPr lvl="1"/>
            <a:r>
              <a:rPr lang="en-US" sz="2800" dirty="0" smtClean="0"/>
              <a:t>Using that knowledge to enforce and maintain meaningful, machine executable relationships between records and agents, functions and mandates – over time and through change</a:t>
            </a:r>
          </a:p>
          <a:p>
            <a:pPr lvl="1"/>
            <a:endParaRPr lang="en-US" dirty="0"/>
          </a:p>
          <a:p>
            <a:endParaRPr lang="en-US" dirty="0"/>
          </a:p>
          <a:p>
            <a:endParaRPr lang="en-US" dirty="0"/>
          </a:p>
        </p:txBody>
      </p:sp>
    </p:spTree>
    <p:extLst>
      <p:ext uri="{BB962C8B-B14F-4D97-AF65-F5344CB8AC3E}">
        <p14:creationId xmlns:p14="http://schemas.microsoft.com/office/powerpoint/2010/main" val="867698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114" y="388234"/>
            <a:ext cx="10515600" cy="1325563"/>
          </a:xfrm>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202114" y="1398711"/>
            <a:ext cx="6950556" cy="4351338"/>
          </a:xfrm>
          <a:prstGeom prst="rect">
            <a:avLst/>
          </a:prstGeom>
        </p:spPr>
      </p:pic>
      <p:sp>
        <p:nvSpPr>
          <p:cNvPr id="5" name="Rectangle 4"/>
          <p:cNvSpPr/>
          <p:nvPr/>
        </p:nvSpPr>
        <p:spPr>
          <a:xfrm>
            <a:off x="202114" y="5857665"/>
            <a:ext cx="6835294" cy="276999"/>
          </a:xfrm>
          <a:prstGeom prst="rect">
            <a:avLst/>
          </a:prstGeom>
        </p:spPr>
        <p:txBody>
          <a:bodyPr wrap="square">
            <a:spAutoFit/>
          </a:bodyPr>
          <a:lstStyle/>
          <a:p>
            <a:r>
              <a:rPr lang="en-US" sz="1200" dirty="0">
                <a:solidFill>
                  <a:srgbClr val="2A2A2A"/>
                </a:solidFill>
                <a:latin typeface="Verdana" charset="0"/>
              </a:rPr>
              <a:t>Jacques Derrida and his cat, Logos. Photo by Sophie </a:t>
            </a:r>
            <a:r>
              <a:rPr lang="en-US" sz="1200" dirty="0" err="1">
                <a:solidFill>
                  <a:srgbClr val="2A2A2A"/>
                </a:solidFill>
                <a:latin typeface="Verdana" charset="0"/>
              </a:rPr>
              <a:t>Bassouls</a:t>
            </a:r>
            <a:r>
              <a:rPr lang="en-US" sz="1200" dirty="0">
                <a:solidFill>
                  <a:srgbClr val="2A2A2A"/>
                </a:solidFill>
                <a:latin typeface="Verdana" charset="0"/>
              </a:rPr>
              <a:t>/</a:t>
            </a:r>
            <a:r>
              <a:rPr lang="en-US" sz="1200" dirty="0" err="1">
                <a:solidFill>
                  <a:srgbClr val="2A2A2A"/>
                </a:solidFill>
                <a:latin typeface="Verdana" charset="0"/>
              </a:rPr>
              <a:t>Sygma</a:t>
            </a:r>
            <a:r>
              <a:rPr lang="en-US" sz="1200" dirty="0">
                <a:solidFill>
                  <a:srgbClr val="2A2A2A"/>
                </a:solidFill>
                <a:latin typeface="Verdana" charset="0"/>
              </a:rPr>
              <a:t>/Corbis</a:t>
            </a:r>
            <a:endParaRPr lang="en-US" sz="1200" dirty="0"/>
          </a:p>
        </p:txBody>
      </p:sp>
      <p:sp>
        <p:nvSpPr>
          <p:cNvPr id="6" name="Rectangle 5"/>
          <p:cNvSpPr/>
          <p:nvPr/>
        </p:nvSpPr>
        <p:spPr>
          <a:xfrm>
            <a:off x="7152670" y="1496888"/>
            <a:ext cx="4224759" cy="4154984"/>
          </a:xfrm>
          <a:prstGeom prst="rect">
            <a:avLst/>
          </a:prstGeom>
        </p:spPr>
        <p:txBody>
          <a:bodyPr wrap="square">
            <a:spAutoFit/>
          </a:bodyPr>
          <a:lstStyle/>
          <a:p>
            <a:pPr marL="457200" marR="0">
              <a:spcBef>
                <a:spcPts val="0"/>
              </a:spcBef>
              <a:spcAft>
                <a:spcPts val="0"/>
              </a:spcAft>
            </a:pPr>
            <a:r>
              <a:rPr lang="en-US" b="1" dirty="0">
                <a:latin typeface="Times New Roman" charset="0"/>
                <a:ea typeface="Calibri" charset="0"/>
                <a:cs typeface="Times New Roman" charset="0"/>
              </a:rPr>
              <a:t> </a:t>
            </a:r>
            <a:r>
              <a:rPr lang="en-US" sz="2400" b="1" dirty="0">
                <a:ea typeface="Calibri" charset="0"/>
                <a:cs typeface="Times New Roman" charset="0"/>
              </a:rPr>
              <a:t>“Effective democratization can always be measured by this essential criterion: the participation in and the access to the archive, its constitution, and its interpretation.”</a:t>
            </a:r>
            <a:endParaRPr lang="en-US" sz="2400" dirty="0">
              <a:ea typeface="Calibri" charset="0"/>
              <a:cs typeface="Times New Roman" charset="0"/>
            </a:endParaRPr>
          </a:p>
          <a:p>
            <a:pPr marL="457200" marR="0">
              <a:spcBef>
                <a:spcPts val="0"/>
              </a:spcBef>
              <a:spcAft>
                <a:spcPts val="0"/>
              </a:spcAft>
            </a:pPr>
            <a:r>
              <a:rPr lang="en-US" sz="2400" dirty="0">
                <a:ea typeface="Calibri" charset="0"/>
                <a:cs typeface="Times New Roman" charset="0"/>
              </a:rPr>
              <a:t>- Jacques Derrida, </a:t>
            </a:r>
            <a:r>
              <a:rPr lang="en-US" sz="2400" i="1" dirty="0">
                <a:ea typeface="Calibri" charset="0"/>
                <a:cs typeface="Times New Roman" charset="0"/>
              </a:rPr>
              <a:t>Archive Fever: A Freudian Impression</a:t>
            </a:r>
            <a:r>
              <a:rPr lang="en-US" sz="2400" dirty="0">
                <a:ea typeface="Calibri" charset="0"/>
                <a:cs typeface="Times New Roman" charset="0"/>
              </a:rPr>
              <a:t> (University of Chicago Press, 1996, p.4).</a:t>
            </a:r>
            <a:endParaRPr lang="en-US" sz="2400" dirty="0">
              <a:effectLst/>
              <a:ea typeface="Calibri" charset="0"/>
              <a:cs typeface="Times New Roman" charset="0"/>
            </a:endParaRPr>
          </a:p>
        </p:txBody>
      </p:sp>
    </p:spTree>
    <p:extLst>
      <p:ext uri="{BB962C8B-B14F-4D97-AF65-F5344CB8AC3E}">
        <p14:creationId xmlns:p14="http://schemas.microsoft.com/office/powerpoint/2010/main" val="1374130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Records are..</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a:t>
            </a:r>
            <a:r>
              <a:rPr lang="en-US" dirty="0"/>
              <a:t>information </a:t>
            </a:r>
            <a:r>
              <a:rPr lang="en-US" dirty="0" smtClean="0"/>
              <a:t>created or </a:t>
            </a:r>
            <a:r>
              <a:rPr lang="en-US" dirty="0"/>
              <a:t>received and maintained as evidence and as an asset by an organization or person, in pursuit of legal obligations or in the transaction of business.” </a:t>
            </a:r>
          </a:p>
          <a:p>
            <a:pPr marL="457200" lvl="1" indent="0">
              <a:buNone/>
            </a:pPr>
            <a:r>
              <a:rPr lang="en-US" sz="1800" dirty="0" smtClean="0"/>
              <a:t>- International </a:t>
            </a:r>
            <a:r>
              <a:rPr lang="en-US" sz="1800" dirty="0"/>
              <a:t>Standard ISO 15489-1:2016 </a:t>
            </a:r>
            <a:r>
              <a:rPr lang="en-US" sz="1800" i="1" dirty="0"/>
              <a:t>Records Management </a:t>
            </a:r>
            <a:r>
              <a:rPr lang="en-US" sz="1800" dirty="0"/>
              <a:t>(ISO 15489</a:t>
            </a:r>
            <a:r>
              <a:rPr lang="en-US" sz="1800" dirty="0" smtClean="0"/>
              <a:t>), 3.14</a:t>
            </a:r>
            <a:r>
              <a:rPr lang="en-US" sz="1800" dirty="0" smtClean="0">
                <a:effectLst/>
              </a:rPr>
              <a:t> </a:t>
            </a:r>
            <a:endParaRPr lang="en-US" sz="1800" dirty="0"/>
          </a:p>
          <a:p>
            <a:endParaRPr lang="en-US" dirty="0"/>
          </a:p>
        </p:txBody>
      </p:sp>
    </p:spTree>
    <p:extLst>
      <p:ext uri="{BB962C8B-B14F-4D97-AF65-F5344CB8AC3E}">
        <p14:creationId xmlns:p14="http://schemas.microsoft.com/office/powerpoint/2010/main" val="276305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Recordkeeping today is.. </a:t>
            </a:r>
            <a:endParaRPr lang="en-US" dirty="0"/>
          </a:p>
        </p:txBody>
      </p:sp>
      <p:sp>
        <p:nvSpPr>
          <p:cNvPr id="3" name="Content Placeholder 2"/>
          <p:cNvSpPr>
            <a:spLocks noGrp="1"/>
          </p:cNvSpPr>
          <p:nvPr>
            <p:ph idx="1"/>
          </p:nvPr>
        </p:nvSpPr>
        <p:spPr/>
        <p:txBody>
          <a:bodyPr>
            <a:normAutofit/>
          </a:bodyPr>
          <a:lstStyle/>
          <a:p>
            <a:r>
              <a:rPr lang="en-GB" sz="3600" dirty="0" smtClean="0"/>
              <a:t>Less about managing or throwing out ‘things’, and more about:</a:t>
            </a:r>
          </a:p>
          <a:p>
            <a:pPr lvl="1"/>
            <a:r>
              <a:rPr lang="en-GB" sz="3200" i="1" dirty="0" smtClean="0"/>
              <a:t>Ensuring the creation </a:t>
            </a:r>
            <a:r>
              <a:rPr lang="en-GB" sz="3200" dirty="0" smtClean="0"/>
              <a:t>of records to meet requirements for evidence of business activity; to protect rights and entitlements and for memory purposes</a:t>
            </a:r>
            <a:endParaRPr lang="en-US" sz="3200" dirty="0" smtClean="0"/>
          </a:p>
          <a:p>
            <a:pPr lvl="1"/>
            <a:r>
              <a:rPr lang="en-GB" sz="3200" i="1" dirty="0" smtClean="0"/>
              <a:t>Taking appropriate action </a:t>
            </a:r>
            <a:r>
              <a:rPr lang="en-GB" sz="3200" dirty="0" smtClean="0"/>
              <a:t>to protect records’ authenticity, reliability, integrity and usability as their business context, users and requirements for their management change, over time.</a:t>
            </a:r>
          </a:p>
          <a:p>
            <a:endParaRPr lang="en-GB" sz="3200" dirty="0" smtClean="0"/>
          </a:p>
          <a:p>
            <a:endParaRPr lang="en-GB" dirty="0"/>
          </a:p>
          <a:p>
            <a:endParaRPr lang="en-US" dirty="0"/>
          </a:p>
        </p:txBody>
      </p:sp>
    </p:spTree>
    <p:extLst>
      <p:ext uri="{BB962C8B-B14F-4D97-AF65-F5344CB8AC3E}">
        <p14:creationId xmlns:p14="http://schemas.microsoft.com/office/powerpoint/2010/main" val="245921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best contributions </a:t>
            </a:r>
            <a:endParaRPr lang="en-US" dirty="0"/>
          </a:p>
        </p:txBody>
      </p:sp>
      <p:sp>
        <p:nvSpPr>
          <p:cNvPr id="3" name="Content Placeholder 2"/>
          <p:cNvSpPr>
            <a:spLocks noGrp="1"/>
          </p:cNvSpPr>
          <p:nvPr>
            <p:ph idx="1"/>
          </p:nvPr>
        </p:nvSpPr>
        <p:spPr>
          <a:xfrm>
            <a:off x="838200" y="1478383"/>
            <a:ext cx="10515600" cy="5015013"/>
          </a:xfrm>
        </p:spPr>
        <p:txBody>
          <a:bodyPr>
            <a:noAutofit/>
          </a:bodyPr>
          <a:lstStyle/>
          <a:p>
            <a:r>
              <a:rPr lang="en-US" sz="3200" dirty="0" smtClean="0"/>
              <a:t>Do the analysis which results in the rules and structure of recordkeeping in an accountable way</a:t>
            </a:r>
          </a:p>
          <a:p>
            <a:r>
              <a:rPr lang="en-US" sz="3200" dirty="0" smtClean="0"/>
              <a:t>Express the rules in ways that will work for machines:</a:t>
            </a:r>
          </a:p>
          <a:p>
            <a:pPr lvl="1"/>
            <a:r>
              <a:rPr lang="en-US" sz="2800" dirty="0" smtClean="0"/>
              <a:t>Instructions for the generation of sets of data with context that can be maintained and used over time</a:t>
            </a:r>
          </a:p>
          <a:p>
            <a:pPr lvl="1"/>
            <a:r>
              <a:rPr lang="en-US" sz="2800" dirty="0" smtClean="0"/>
              <a:t>Metadata schemas that can handle change of people, business units, business activity..</a:t>
            </a:r>
          </a:p>
          <a:p>
            <a:r>
              <a:rPr lang="en-US" sz="3200" dirty="0" smtClean="0"/>
              <a:t>Mobilize during risky events such as systems migrations</a:t>
            </a:r>
          </a:p>
          <a:p>
            <a:r>
              <a:rPr lang="en-US" sz="3200" dirty="0" smtClean="0"/>
              <a:t>Monitor and update the rules when needed</a:t>
            </a:r>
          </a:p>
          <a:p>
            <a:r>
              <a:rPr lang="en-US" sz="3200" dirty="0" smtClean="0"/>
              <a:t>Look for records co-creation and management opportunities</a:t>
            </a:r>
          </a:p>
        </p:txBody>
      </p:sp>
    </p:spTree>
    <p:extLst>
      <p:ext uri="{BB962C8B-B14F-4D97-AF65-F5344CB8AC3E}">
        <p14:creationId xmlns:p14="http://schemas.microsoft.com/office/powerpoint/2010/main" val="454371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1469</TotalTime>
  <Words>1667</Words>
  <Application>Microsoft Macintosh PowerPoint</Application>
  <PresentationFormat>Widescreen</PresentationFormat>
  <Paragraphs>158</Paragraphs>
  <Slides>23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Calibri Light</vt:lpstr>
      <vt:lpstr>Times New Roman</vt:lpstr>
      <vt:lpstr>Verdana</vt:lpstr>
      <vt:lpstr>Arial</vt:lpstr>
      <vt:lpstr>Office Theme</vt:lpstr>
      <vt:lpstr>Appraisal: A strategic tool for digital recordkeeping</vt:lpstr>
      <vt:lpstr>PowerPoint Presentation</vt:lpstr>
      <vt:lpstr>What does it all mean?</vt:lpstr>
      <vt:lpstr>PowerPoint Presentation</vt:lpstr>
      <vt:lpstr>We need to..</vt:lpstr>
      <vt:lpstr>PowerPoint Presentation</vt:lpstr>
      <vt:lpstr>Records are..</vt:lpstr>
      <vt:lpstr>Recordkeeping today is.. </vt:lpstr>
      <vt:lpstr>Our best contributions </vt:lpstr>
      <vt:lpstr>Appraisal: a critical strategic tool</vt:lpstr>
      <vt:lpstr>Preview: ISO Technical Specification on Appraisal for Managing Records</vt:lpstr>
      <vt:lpstr>PowerPoint Presentation</vt:lpstr>
      <vt:lpstr>1. Defining scope and purpose of appraisal</vt:lpstr>
      <vt:lpstr>2. Understanding the context(s)</vt:lpstr>
      <vt:lpstr>3. Analysing business activity</vt:lpstr>
      <vt:lpstr>4. Identifying recordkeeping requirements</vt:lpstr>
      <vt:lpstr>5. Linking requirements to business</vt:lpstr>
      <vt:lpstr>6. Assessing risks </vt:lpstr>
      <vt:lpstr>7. Documentation, monitoring and review</vt:lpstr>
      <vt:lpstr>Some of the products of appraisal work</vt:lpstr>
      <vt:lpstr>PowerPoint Presentation</vt:lpstr>
      <vt:lpstr>PowerPoint Presentation</vt:lpstr>
      <vt:lpstr>More information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Appraisal: A strategic tool for digital recordkeeping</dc:title>
  <dc:creator>Cassie Findlay</dc:creator>
  <cp:lastModifiedBy>Cassie Findlay</cp:lastModifiedBy>
  <cp:revision>25</cp:revision>
  <dcterms:created xsi:type="dcterms:W3CDTF">2017-04-24T21:45:58Z</dcterms:created>
  <dcterms:modified xsi:type="dcterms:W3CDTF">2017-05-04T09:00:34Z</dcterms:modified>
</cp:coreProperties>
</file>