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314" r:id="rId3"/>
    <p:sldId id="260" r:id="rId4"/>
    <p:sldId id="261" r:id="rId5"/>
    <p:sldId id="311" r:id="rId6"/>
    <p:sldId id="264" r:id="rId7"/>
    <p:sldId id="263" r:id="rId8"/>
    <p:sldId id="312" r:id="rId9"/>
    <p:sldId id="266" r:id="rId10"/>
    <p:sldId id="313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</p:sldIdLst>
  <p:sldSz cx="12047538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65" autoAdjust="0"/>
    <p:restoredTop sz="95235"/>
  </p:normalViewPr>
  <p:slideViewPr>
    <p:cSldViewPr snapToGrid="0" snapToObjects="1">
      <p:cViewPr>
        <p:scale>
          <a:sx n="66" d="100"/>
          <a:sy n="66" d="100"/>
        </p:scale>
        <p:origin x="-941" y="-470"/>
      </p:cViewPr>
      <p:guideLst>
        <p:guide orient="horz" pos="2160"/>
        <p:guide pos="37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EEBEE-3242-4142-A1E2-77AED1B6CFF9}" type="doc">
      <dgm:prSet loTypeId="urn:microsoft.com/office/officeart/2005/8/layout/lProcess2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3AF50A81-6E5E-4804-88A9-8F439B8C3DFE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ca-ES" sz="2000" noProof="0" dirty="0" smtClean="0"/>
            <a:t>Informació</a:t>
          </a:r>
          <a:endParaRPr lang="ca-ES" sz="2000" noProof="0" dirty="0"/>
        </a:p>
      </dgm:t>
    </dgm:pt>
    <dgm:pt modelId="{D4F393B0-1416-4A11-8A4D-C04D2CA25A8F}" type="parTrans" cxnId="{E37A40A2-70CE-4CBA-B602-5EBCEFF80EB8}">
      <dgm:prSet/>
      <dgm:spPr/>
      <dgm:t>
        <a:bodyPr/>
        <a:lstStyle/>
        <a:p>
          <a:pPr algn="ctr"/>
          <a:endParaRPr lang="es-ES" sz="1400">
            <a:solidFill>
              <a:schemeClr val="bg1"/>
            </a:solidFill>
          </a:endParaRPr>
        </a:p>
      </dgm:t>
    </dgm:pt>
    <dgm:pt modelId="{AA7E4DF1-AD77-4566-835E-6BB95C57322F}" type="sibTrans" cxnId="{E37A40A2-70CE-4CBA-B602-5EBCEFF80EB8}">
      <dgm:prSet/>
      <dgm:spPr/>
      <dgm:t>
        <a:bodyPr/>
        <a:lstStyle/>
        <a:p>
          <a:pPr algn="ctr"/>
          <a:endParaRPr lang="es-ES" sz="1400">
            <a:solidFill>
              <a:schemeClr val="bg1"/>
            </a:solidFill>
          </a:endParaRPr>
        </a:p>
      </dgm:t>
    </dgm:pt>
    <dgm:pt modelId="{78C4E633-5D1D-4111-BF6E-346FC9BE1696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ca-ES" sz="2000" noProof="0" dirty="0" smtClean="0"/>
            <a:t>Gestió Interna</a:t>
          </a:r>
          <a:endParaRPr lang="ca-ES" sz="2000" noProof="0" dirty="0"/>
        </a:p>
      </dgm:t>
    </dgm:pt>
    <dgm:pt modelId="{CA4E654A-6889-4991-B083-33E80E27FB2A}" type="parTrans" cxnId="{10CD5F54-7120-4572-88BF-65299DB7AB5A}">
      <dgm:prSet/>
      <dgm:spPr/>
      <dgm:t>
        <a:bodyPr/>
        <a:lstStyle/>
        <a:p>
          <a:pPr algn="ctr"/>
          <a:endParaRPr lang="es-ES" sz="1400">
            <a:solidFill>
              <a:schemeClr val="bg1"/>
            </a:solidFill>
          </a:endParaRPr>
        </a:p>
      </dgm:t>
    </dgm:pt>
    <dgm:pt modelId="{A6032DAC-636A-464E-8CCB-F81F24C044B2}" type="sibTrans" cxnId="{10CD5F54-7120-4572-88BF-65299DB7AB5A}">
      <dgm:prSet/>
      <dgm:spPr/>
      <dgm:t>
        <a:bodyPr/>
        <a:lstStyle/>
        <a:p>
          <a:pPr algn="ctr"/>
          <a:endParaRPr lang="es-ES" sz="1400">
            <a:solidFill>
              <a:schemeClr val="bg1"/>
            </a:solidFill>
          </a:endParaRPr>
        </a:p>
      </dgm:t>
    </dgm:pt>
    <dgm:pt modelId="{B17C4827-4B4C-4676-8A67-BDF0C0BFD11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ca-ES" sz="2000" noProof="0" dirty="0" smtClean="0"/>
            <a:t>Intercanvi de dades</a:t>
          </a:r>
          <a:endParaRPr lang="ca-ES" sz="2000" noProof="0" dirty="0"/>
        </a:p>
      </dgm:t>
    </dgm:pt>
    <dgm:pt modelId="{83958682-6267-48FA-8C21-9CD82D07BF4C}" type="parTrans" cxnId="{5517C639-5811-4CC6-89F1-1B3D6BC78134}">
      <dgm:prSet/>
      <dgm:spPr/>
      <dgm:t>
        <a:bodyPr/>
        <a:lstStyle/>
        <a:p>
          <a:pPr algn="ctr"/>
          <a:endParaRPr lang="es-ES" sz="1400">
            <a:solidFill>
              <a:schemeClr val="bg1"/>
            </a:solidFill>
          </a:endParaRPr>
        </a:p>
      </dgm:t>
    </dgm:pt>
    <dgm:pt modelId="{DBCE0D4C-510E-4636-BEBB-24E3D00C63A0}" type="sibTrans" cxnId="{5517C639-5811-4CC6-89F1-1B3D6BC78134}">
      <dgm:prSet/>
      <dgm:spPr/>
      <dgm:t>
        <a:bodyPr/>
        <a:lstStyle/>
        <a:p>
          <a:pPr algn="ctr"/>
          <a:endParaRPr lang="es-ES" sz="1400">
            <a:solidFill>
              <a:schemeClr val="bg1"/>
            </a:solidFill>
          </a:endParaRPr>
        </a:p>
      </dgm:t>
    </dgm:pt>
    <dgm:pt modelId="{D60760CF-1145-45CD-AA2C-14C31EAE026C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ca-ES" sz="2000" noProof="0" dirty="0" err="1" smtClean="0"/>
            <a:t>eSignatura</a:t>
          </a:r>
          <a:r>
            <a:rPr lang="ca-ES" sz="2000" noProof="0" dirty="0" smtClean="0"/>
            <a:t> i Seguretat</a:t>
          </a:r>
          <a:endParaRPr lang="ca-ES" sz="2000" noProof="0" dirty="0"/>
        </a:p>
      </dgm:t>
    </dgm:pt>
    <dgm:pt modelId="{C8CFE3C8-AF93-4479-9CE3-FB997B3CC8D7}" type="parTrans" cxnId="{78A55C47-E248-447E-A74A-8B6E4F9CC055}">
      <dgm:prSet/>
      <dgm:spPr/>
      <dgm:t>
        <a:bodyPr/>
        <a:lstStyle/>
        <a:p>
          <a:pPr algn="ctr"/>
          <a:endParaRPr lang="es-ES" sz="1400">
            <a:solidFill>
              <a:schemeClr val="bg1"/>
            </a:solidFill>
          </a:endParaRPr>
        </a:p>
      </dgm:t>
    </dgm:pt>
    <dgm:pt modelId="{19750A0C-669F-494B-AFA0-5279253E65D6}" type="sibTrans" cxnId="{78A55C47-E248-447E-A74A-8B6E4F9CC055}">
      <dgm:prSet/>
      <dgm:spPr/>
      <dgm:t>
        <a:bodyPr/>
        <a:lstStyle/>
        <a:p>
          <a:pPr algn="ctr"/>
          <a:endParaRPr lang="es-ES" sz="1400">
            <a:solidFill>
              <a:schemeClr val="bg1"/>
            </a:solidFill>
          </a:endParaRPr>
        </a:p>
      </dgm:t>
    </dgm:pt>
    <dgm:pt modelId="{7F863988-2D59-409F-92F1-B52895EC7AB7}" type="pres">
      <dgm:prSet presAssocID="{828EEBEE-3242-4142-A1E2-77AED1B6CFF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77D0F8-A7D4-4964-8595-0A357C7C167F}" type="pres">
      <dgm:prSet presAssocID="{3AF50A81-6E5E-4804-88A9-8F439B8C3DFE}" presName="compNode" presStyleCnt="0"/>
      <dgm:spPr/>
      <dgm:t>
        <a:bodyPr/>
        <a:lstStyle/>
        <a:p>
          <a:endParaRPr lang="es-ES"/>
        </a:p>
      </dgm:t>
    </dgm:pt>
    <dgm:pt modelId="{66A699C3-FE9A-4CFB-BFBA-68A6BB3317A5}" type="pres">
      <dgm:prSet presAssocID="{3AF50A81-6E5E-4804-88A9-8F439B8C3DFE}" presName="aNode" presStyleLbl="bgShp" presStyleIdx="0" presStyleCnt="4" custLinFactNeighborX="-4267" custLinFactNeighborY="-7278"/>
      <dgm:spPr/>
      <dgm:t>
        <a:bodyPr/>
        <a:lstStyle/>
        <a:p>
          <a:endParaRPr lang="es-ES"/>
        </a:p>
      </dgm:t>
    </dgm:pt>
    <dgm:pt modelId="{4CF23634-D850-42B3-B03E-95CCDAB8DFD4}" type="pres">
      <dgm:prSet presAssocID="{3AF50A81-6E5E-4804-88A9-8F439B8C3DFE}" presName="textNode" presStyleLbl="bgShp" presStyleIdx="0" presStyleCnt="4"/>
      <dgm:spPr/>
      <dgm:t>
        <a:bodyPr/>
        <a:lstStyle/>
        <a:p>
          <a:endParaRPr lang="es-ES"/>
        </a:p>
      </dgm:t>
    </dgm:pt>
    <dgm:pt modelId="{90FD57F2-0DD7-4178-8CD0-83FAAD508C94}" type="pres">
      <dgm:prSet presAssocID="{3AF50A81-6E5E-4804-88A9-8F439B8C3DFE}" presName="compChildNode" presStyleCnt="0"/>
      <dgm:spPr/>
      <dgm:t>
        <a:bodyPr/>
        <a:lstStyle/>
        <a:p>
          <a:endParaRPr lang="es-ES"/>
        </a:p>
      </dgm:t>
    </dgm:pt>
    <dgm:pt modelId="{2C3118F2-6CEB-4638-A6E2-C98B2A23100C}" type="pres">
      <dgm:prSet presAssocID="{3AF50A81-6E5E-4804-88A9-8F439B8C3DFE}" presName="theInnerList" presStyleCnt="0"/>
      <dgm:spPr/>
      <dgm:t>
        <a:bodyPr/>
        <a:lstStyle/>
        <a:p>
          <a:endParaRPr lang="es-ES"/>
        </a:p>
      </dgm:t>
    </dgm:pt>
    <dgm:pt modelId="{AA13DB5C-E2A1-4944-8724-32A3487DC31F}" type="pres">
      <dgm:prSet presAssocID="{3AF50A81-6E5E-4804-88A9-8F439B8C3DFE}" presName="aSpace" presStyleCnt="0"/>
      <dgm:spPr/>
      <dgm:t>
        <a:bodyPr/>
        <a:lstStyle/>
        <a:p>
          <a:endParaRPr lang="es-ES"/>
        </a:p>
      </dgm:t>
    </dgm:pt>
    <dgm:pt modelId="{8B703A96-2AED-48DA-BF21-28D47E00652B}" type="pres">
      <dgm:prSet presAssocID="{78C4E633-5D1D-4111-BF6E-346FC9BE1696}" presName="compNode" presStyleCnt="0"/>
      <dgm:spPr/>
      <dgm:t>
        <a:bodyPr/>
        <a:lstStyle/>
        <a:p>
          <a:endParaRPr lang="es-ES"/>
        </a:p>
      </dgm:t>
    </dgm:pt>
    <dgm:pt modelId="{8A654474-06E8-4B1F-9F93-6B197CA36C9E}" type="pres">
      <dgm:prSet presAssocID="{78C4E633-5D1D-4111-BF6E-346FC9BE1696}" presName="aNode" presStyleLbl="bgShp" presStyleIdx="1" presStyleCnt="4"/>
      <dgm:spPr/>
      <dgm:t>
        <a:bodyPr/>
        <a:lstStyle/>
        <a:p>
          <a:endParaRPr lang="es-ES"/>
        </a:p>
      </dgm:t>
    </dgm:pt>
    <dgm:pt modelId="{E8A09AC4-A37D-4514-B818-0DFCB467B5DC}" type="pres">
      <dgm:prSet presAssocID="{78C4E633-5D1D-4111-BF6E-346FC9BE1696}" presName="textNode" presStyleLbl="bgShp" presStyleIdx="1" presStyleCnt="4"/>
      <dgm:spPr/>
      <dgm:t>
        <a:bodyPr/>
        <a:lstStyle/>
        <a:p>
          <a:endParaRPr lang="es-ES"/>
        </a:p>
      </dgm:t>
    </dgm:pt>
    <dgm:pt modelId="{122B0F43-0665-43A6-A09F-DD2888274B38}" type="pres">
      <dgm:prSet presAssocID="{78C4E633-5D1D-4111-BF6E-346FC9BE1696}" presName="compChildNode" presStyleCnt="0"/>
      <dgm:spPr/>
      <dgm:t>
        <a:bodyPr/>
        <a:lstStyle/>
        <a:p>
          <a:endParaRPr lang="es-ES"/>
        </a:p>
      </dgm:t>
    </dgm:pt>
    <dgm:pt modelId="{A354088D-DEFC-4A37-93C2-9305AFF378A2}" type="pres">
      <dgm:prSet presAssocID="{78C4E633-5D1D-4111-BF6E-346FC9BE1696}" presName="theInnerList" presStyleCnt="0"/>
      <dgm:spPr/>
      <dgm:t>
        <a:bodyPr/>
        <a:lstStyle/>
        <a:p>
          <a:endParaRPr lang="es-ES"/>
        </a:p>
      </dgm:t>
    </dgm:pt>
    <dgm:pt modelId="{E6EFE510-F6CD-4C96-87BF-3B523C8A93A2}" type="pres">
      <dgm:prSet presAssocID="{78C4E633-5D1D-4111-BF6E-346FC9BE1696}" presName="aSpace" presStyleCnt="0"/>
      <dgm:spPr/>
      <dgm:t>
        <a:bodyPr/>
        <a:lstStyle/>
        <a:p>
          <a:endParaRPr lang="es-ES"/>
        </a:p>
      </dgm:t>
    </dgm:pt>
    <dgm:pt modelId="{D68BB3BF-141D-48B2-885C-F7DB8A3F0862}" type="pres">
      <dgm:prSet presAssocID="{B17C4827-4B4C-4676-8A67-BDF0C0BFD113}" presName="compNode" presStyleCnt="0"/>
      <dgm:spPr/>
      <dgm:t>
        <a:bodyPr/>
        <a:lstStyle/>
        <a:p>
          <a:endParaRPr lang="es-ES"/>
        </a:p>
      </dgm:t>
    </dgm:pt>
    <dgm:pt modelId="{4BD803F7-91B0-430D-BD67-5228A1310937}" type="pres">
      <dgm:prSet presAssocID="{B17C4827-4B4C-4676-8A67-BDF0C0BFD113}" presName="aNode" presStyleLbl="bgShp" presStyleIdx="2" presStyleCnt="4"/>
      <dgm:spPr/>
      <dgm:t>
        <a:bodyPr/>
        <a:lstStyle/>
        <a:p>
          <a:endParaRPr lang="es-ES"/>
        </a:p>
      </dgm:t>
    </dgm:pt>
    <dgm:pt modelId="{E8F454AA-5571-48E8-BC0C-61305C7F6282}" type="pres">
      <dgm:prSet presAssocID="{B17C4827-4B4C-4676-8A67-BDF0C0BFD113}" presName="textNode" presStyleLbl="bgShp" presStyleIdx="2" presStyleCnt="4"/>
      <dgm:spPr/>
      <dgm:t>
        <a:bodyPr/>
        <a:lstStyle/>
        <a:p>
          <a:endParaRPr lang="es-ES"/>
        </a:p>
      </dgm:t>
    </dgm:pt>
    <dgm:pt modelId="{9CAF5977-D76D-44E7-A632-AAE244AE5351}" type="pres">
      <dgm:prSet presAssocID="{B17C4827-4B4C-4676-8A67-BDF0C0BFD113}" presName="compChildNode" presStyleCnt="0"/>
      <dgm:spPr/>
      <dgm:t>
        <a:bodyPr/>
        <a:lstStyle/>
        <a:p>
          <a:endParaRPr lang="es-ES"/>
        </a:p>
      </dgm:t>
    </dgm:pt>
    <dgm:pt modelId="{ADF95C3B-BE98-4001-BA43-08D2E66FA1DE}" type="pres">
      <dgm:prSet presAssocID="{B17C4827-4B4C-4676-8A67-BDF0C0BFD113}" presName="theInnerList" presStyleCnt="0"/>
      <dgm:spPr/>
      <dgm:t>
        <a:bodyPr/>
        <a:lstStyle/>
        <a:p>
          <a:endParaRPr lang="es-ES"/>
        </a:p>
      </dgm:t>
    </dgm:pt>
    <dgm:pt modelId="{41F3A9B2-096F-46F3-ABAC-C52045DFC68C}" type="pres">
      <dgm:prSet presAssocID="{B17C4827-4B4C-4676-8A67-BDF0C0BFD113}" presName="aSpace" presStyleCnt="0"/>
      <dgm:spPr/>
      <dgm:t>
        <a:bodyPr/>
        <a:lstStyle/>
        <a:p>
          <a:endParaRPr lang="es-ES"/>
        </a:p>
      </dgm:t>
    </dgm:pt>
    <dgm:pt modelId="{3E5DA7E2-0287-411D-9026-6ECFF1AB74AD}" type="pres">
      <dgm:prSet presAssocID="{D60760CF-1145-45CD-AA2C-14C31EAE026C}" presName="compNode" presStyleCnt="0"/>
      <dgm:spPr/>
      <dgm:t>
        <a:bodyPr/>
        <a:lstStyle/>
        <a:p>
          <a:endParaRPr lang="es-ES"/>
        </a:p>
      </dgm:t>
    </dgm:pt>
    <dgm:pt modelId="{2A1D2428-6BB8-447D-A3C7-752DC2BB1486}" type="pres">
      <dgm:prSet presAssocID="{D60760CF-1145-45CD-AA2C-14C31EAE026C}" presName="aNode" presStyleLbl="bgShp" presStyleIdx="3" presStyleCnt="4"/>
      <dgm:spPr/>
      <dgm:t>
        <a:bodyPr/>
        <a:lstStyle/>
        <a:p>
          <a:endParaRPr lang="es-ES"/>
        </a:p>
      </dgm:t>
    </dgm:pt>
    <dgm:pt modelId="{F80616F2-5586-4FCD-9545-A8C892CB61F5}" type="pres">
      <dgm:prSet presAssocID="{D60760CF-1145-45CD-AA2C-14C31EAE026C}" presName="textNode" presStyleLbl="bgShp" presStyleIdx="3" presStyleCnt="4"/>
      <dgm:spPr/>
      <dgm:t>
        <a:bodyPr/>
        <a:lstStyle/>
        <a:p>
          <a:endParaRPr lang="es-ES"/>
        </a:p>
      </dgm:t>
    </dgm:pt>
    <dgm:pt modelId="{576165B0-D510-4565-8EBB-A11945B0C326}" type="pres">
      <dgm:prSet presAssocID="{D60760CF-1145-45CD-AA2C-14C31EAE026C}" presName="compChildNode" presStyleCnt="0"/>
      <dgm:spPr/>
      <dgm:t>
        <a:bodyPr/>
        <a:lstStyle/>
        <a:p>
          <a:endParaRPr lang="es-ES"/>
        </a:p>
      </dgm:t>
    </dgm:pt>
    <dgm:pt modelId="{FC8DD12D-D401-45E3-8726-E0FD32C7E138}" type="pres">
      <dgm:prSet presAssocID="{D60760CF-1145-45CD-AA2C-14C31EAE026C}" presName="theInnerList" presStyleCnt="0"/>
      <dgm:spPr/>
      <dgm:t>
        <a:bodyPr/>
        <a:lstStyle/>
        <a:p>
          <a:endParaRPr lang="es-ES"/>
        </a:p>
      </dgm:t>
    </dgm:pt>
  </dgm:ptLst>
  <dgm:cxnLst>
    <dgm:cxn modelId="{86F01F2F-977E-40AF-B712-83C25637092E}" type="presOf" srcId="{B17C4827-4B4C-4676-8A67-BDF0C0BFD113}" destId="{E8F454AA-5571-48E8-BC0C-61305C7F6282}" srcOrd="1" destOrd="0" presId="urn:microsoft.com/office/officeart/2005/8/layout/lProcess2"/>
    <dgm:cxn modelId="{F868CBAF-A360-4664-8899-64C63596E0CD}" type="presOf" srcId="{D60760CF-1145-45CD-AA2C-14C31EAE026C}" destId="{2A1D2428-6BB8-447D-A3C7-752DC2BB1486}" srcOrd="0" destOrd="0" presId="urn:microsoft.com/office/officeart/2005/8/layout/lProcess2"/>
    <dgm:cxn modelId="{46ADD7E0-1D93-4384-8BE8-F243327CD47F}" type="presOf" srcId="{78C4E633-5D1D-4111-BF6E-346FC9BE1696}" destId="{E8A09AC4-A37D-4514-B818-0DFCB467B5DC}" srcOrd="1" destOrd="0" presId="urn:microsoft.com/office/officeart/2005/8/layout/lProcess2"/>
    <dgm:cxn modelId="{3E25196D-6C61-4756-96A0-046C0DB67BD9}" type="presOf" srcId="{78C4E633-5D1D-4111-BF6E-346FC9BE1696}" destId="{8A654474-06E8-4B1F-9F93-6B197CA36C9E}" srcOrd="0" destOrd="0" presId="urn:microsoft.com/office/officeart/2005/8/layout/lProcess2"/>
    <dgm:cxn modelId="{78A55C47-E248-447E-A74A-8B6E4F9CC055}" srcId="{828EEBEE-3242-4142-A1E2-77AED1B6CFF9}" destId="{D60760CF-1145-45CD-AA2C-14C31EAE026C}" srcOrd="3" destOrd="0" parTransId="{C8CFE3C8-AF93-4479-9CE3-FB997B3CC8D7}" sibTransId="{19750A0C-669F-494B-AFA0-5279253E65D6}"/>
    <dgm:cxn modelId="{5517C639-5811-4CC6-89F1-1B3D6BC78134}" srcId="{828EEBEE-3242-4142-A1E2-77AED1B6CFF9}" destId="{B17C4827-4B4C-4676-8A67-BDF0C0BFD113}" srcOrd="2" destOrd="0" parTransId="{83958682-6267-48FA-8C21-9CD82D07BF4C}" sibTransId="{DBCE0D4C-510E-4636-BEBB-24E3D00C63A0}"/>
    <dgm:cxn modelId="{CD0FB195-4B72-4C24-82EE-30166AA8305E}" type="presOf" srcId="{828EEBEE-3242-4142-A1E2-77AED1B6CFF9}" destId="{7F863988-2D59-409F-92F1-B52895EC7AB7}" srcOrd="0" destOrd="0" presId="urn:microsoft.com/office/officeart/2005/8/layout/lProcess2"/>
    <dgm:cxn modelId="{BB5517C3-F242-4A13-9111-95FA234DB230}" type="presOf" srcId="{D60760CF-1145-45CD-AA2C-14C31EAE026C}" destId="{F80616F2-5586-4FCD-9545-A8C892CB61F5}" srcOrd="1" destOrd="0" presId="urn:microsoft.com/office/officeart/2005/8/layout/lProcess2"/>
    <dgm:cxn modelId="{10CD5F54-7120-4572-88BF-65299DB7AB5A}" srcId="{828EEBEE-3242-4142-A1E2-77AED1B6CFF9}" destId="{78C4E633-5D1D-4111-BF6E-346FC9BE1696}" srcOrd="1" destOrd="0" parTransId="{CA4E654A-6889-4991-B083-33E80E27FB2A}" sibTransId="{A6032DAC-636A-464E-8CCB-F81F24C044B2}"/>
    <dgm:cxn modelId="{04FBB6F3-8B73-4982-B6AE-B382012E88FB}" type="presOf" srcId="{B17C4827-4B4C-4676-8A67-BDF0C0BFD113}" destId="{4BD803F7-91B0-430D-BD67-5228A1310937}" srcOrd="0" destOrd="0" presId="urn:microsoft.com/office/officeart/2005/8/layout/lProcess2"/>
    <dgm:cxn modelId="{C9529BA4-C23E-480F-B5A1-80730DE28B64}" type="presOf" srcId="{3AF50A81-6E5E-4804-88A9-8F439B8C3DFE}" destId="{4CF23634-D850-42B3-B03E-95CCDAB8DFD4}" srcOrd="1" destOrd="0" presId="urn:microsoft.com/office/officeart/2005/8/layout/lProcess2"/>
    <dgm:cxn modelId="{E37A40A2-70CE-4CBA-B602-5EBCEFF80EB8}" srcId="{828EEBEE-3242-4142-A1E2-77AED1B6CFF9}" destId="{3AF50A81-6E5E-4804-88A9-8F439B8C3DFE}" srcOrd="0" destOrd="0" parTransId="{D4F393B0-1416-4A11-8A4D-C04D2CA25A8F}" sibTransId="{AA7E4DF1-AD77-4566-835E-6BB95C57322F}"/>
    <dgm:cxn modelId="{4F1FD06A-FAE2-46DA-9F8E-DDDE3E2DFA03}" type="presOf" srcId="{3AF50A81-6E5E-4804-88A9-8F439B8C3DFE}" destId="{66A699C3-FE9A-4CFB-BFBA-68A6BB3317A5}" srcOrd="0" destOrd="0" presId="urn:microsoft.com/office/officeart/2005/8/layout/lProcess2"/>
    <dgm:cxn modelId="{31D4BE19-11B0-4EE0-A953-BC88D89B6076}" type="presParOf" srcId="{7F863988-2D59-409F-92F1-B52895EC7AB7}" destId="{FC77D0F8-A7D4-4964-8595-0A357C7C167F}" srcOrd="0" destOrd="0" presId="urn:microsoft.com/office/officeart/2005/8/layout/lProcess2"/>
    <dgm:cxn modelId="{17F02AA9-6A8A-49A8-A88B-F1DA48A7E9A1}" type="presParOf" srcId="{FC77D0F8-A7D4-4964-8595-0A357C7C167F}" destId="{66A699C3-FE9A-4CFB-BFBA-68A6BB3317A5}" srcOrd="0" destOrd="0" presId="urn:microsoft.com/office/officeart/2005/8/layout/lProcess2"/>
    <dgm:cxn modelId="{3B0006A5-559F-4B6A-AC06-2A21D77777BD}" type="presParOf" srcId="{FC77D0F8-A7D4-4964-8595-0A357C7C167F}" destId="{4CF23634-D850-42B3-B03E-95CCDAB8DFD4}" srcOrd="1" destOrd="0" presId="urn:microsoft.com/office/officeart/2005/8/layout/lProcess2"/>
    <dgm:cxn modelId="{6C3B0227-1A13-40C9-8935-1357A19D2CB8}" type="presParOf" srcId="{FC77D0F8-A7D4-4964-8595-0A357C7C167F}" destId="{90FD57F2-0DD7-4178-8CD0-83FAAD508C94}" srcOrd="2" destOrd="0" presId="urn:microsoft.com/office/officeart/2005/8/layout/lProcess2"/>
    <dgm:cxn modelId="{356ACD17-BF78-4FFF-92E2-5DF3B407DF49}" type="presParOf" srcId="{90FD57F2-0DD7-4178-8CD0-83FAAD508C94}" destId="{2C3118F2-6CEB-4638-A6E2-C98B2A23100C}" srcOrd="0" destOrd="0" presId="urn:microsoft.com/office/officeart/2005/8/layout/lProcess2"/>
    <dgm:cxn modelId="{AB9C4624-BDF3-4437-97AC-136CAB12C8EB}" type="presParOf" srcId="{7F863988-2D59-409F-92F1-B52895EC7AB7}" destId="{AA13DB5C-E2A1-4944-8724-32A3487DC31F}" srcOrd="1" destOrd="0" presId="urn:microsoft.com/office/officeart/2005/8/layout/lProcess2"/>
    <dgm:cxn modelId="{1DE652B3-7634-4D74-9A4E-0AB263D0F07A}" type="presParOf" srcId="{7F863988-2D59-409F-92F1-B52895EC7AB7}" destId="{8B703A96-2AED-48DA-BF21-28D47E00652B}" srcOrd="2" destOrd="0" presId="urn:microsoft.com/office/officeart/2005/8/layout/lProcess2"/>
    <dgm:cxn modelId="{BA162CA9-8FD4-4BC5-A589-34DA5DD243C5}" type="presParOf" srcId="{8B703A96-2AED-48DA-BF21-28D47E00652B}" destId="{8A654474-06E8-4B1F-9F93-6B197CA36C9E}" srcOrd="0" destOrd="0" presId="urn:microsoft.com/office/officeart/2005/8/layout/lProcess2"/>
    <dgm:cxn modelId="{A40ACB4F-FC87-4246-9385-D4AAE9936BCD}" type="presParOf" srcId="{8B703A96-2AED-48DA-BF21-28D47E00652B}" destId="{E8A09AC4-A37D-4514-B818-0DFCB467B5DC}" srcOrd="1" destOrd="0" presId="urn:microsoft.com/office/officeart/2005/8/layout/lProcess2"/>
    <dgm:cxn modelId="{90F5BFBE-5778-45D3-8A47-75D2499218BF}" type="presParOf" srcId="{8B703A96-2AED-48DA-BF21-28D47E00652B}" destId="{122B0F43-0665-43A6-A09F-DD2888274B38}" srcOrd="2" destOrd="0" presId="urn:microsoft.com/office/officeart/2005/8/layout/lProcess2"/>
    <dgm:cxn modelId="{F0A3FFAF-9F97-4C02-A465-83A27BAE4B87}" type="presParOf" srcId="{122B0F43-0665-43A6-A09F-DD2888274B38}" destId="{A354088D-DEFC-4A37-93C2-9305AFF378A2}" srcOrd="0" destOrd="0" presId="urn:microsoft.com/office/officeart/2005/8/layout/lProcess2"/>
    <dgm:cxn modelId="{89BA761C-B4E6-425F-94C8-6C9D95F57805}" type="presParOf" srcId="{7F863988-2D59-409F-92F1-B52895EC7AB7}" destId="{E6EFE510-F6CD-4C96-87BF-3B523C8A93A2}" srcOrd="3" destOrd="0" presId="urn:microsoft.com/office/officeart/2005/8/layout/lProcess2"/>
    <dgm:cxn modelId="{DF70CF2C-5E8D-48EE-BF96-5CB2B1555256}" type="presParOf" srcId="{7F863988-2D59-409F-92F1-B52895EC7AB7}" destId="{D68BB3BF-141D-48B2-885C-F7DB8A3F0862}" srcOrd="4" destOrd="0" presId="urn:microsoft.com/office/officeart/2005/8/layout/lProcess2"/>
    <dgm:cxn modelId="{8E486A5E-0AD0-4894-B087-29F78C18BACB}" type="presParOf" srcId="{D68BB3BF-141D-48B2-885C-F7DB8A3F0862}" destId="{4BD803F7-91B0-430D-BD67-5228A1310937}" srcOrd="0" destOrd="0" presId="urn:microsoft.com/office/officeart/2005/8/layout/lProcess2"/>
    <dgm:cxn modelId="{A9362278-0445-45EC-A8FD-906BACE2C154}" type="presParOf" srcId="{D68BB3BF-141D-48B2-885C-F7DB8A3F0862}" destId="{E8F454AA-5571-48E8-BC0C-61305C7F6282}" srcOrd="1" destOrd="0" presId="urn:microsoft.com/office/officeart/2005/8/layout/lProcess2"/>
    <dgm:cxn modelId="{45ABBE87-DEC3-4AFE-91BF-94369A67C7EE}" type="presParOf" srcId="{D68BB3BF-141D-48B2-885C-F7DB8A3F0862}" destId="{9CAF5977-D76D-44E7-A632-AAE244AE5351}" srcOrd="2" destOrd="0" presId="urn:microsoft.com/office/officeart/2005/8/layout/lProcess2"/>
    <dgm:cxn modelId="{3E0540B2-98BC-49F0-BE39-1DE6E8F8FBB7}" type="presParOf" srcId="{9CAF5977-D76D-44E7-A632-AAE244AE5351}" destId="{ADF95C3B-BE98-4001-BA43-08D2E66FA1DE}" srcOrd="0" destOrd="0" presId="urn:microsoft.com/office/officeart/2005/8/layout/lProcess2"/>
    <dgm:cxn modelId="{9A3860E1-DE71-42B6-9F84-C291EBCDAE13}" type="presParOf" srcId="{7F863988-2D59-409F-92F1-B52895EC7AB7}" destId="{41F3A9B2-096F-46F3-ABAC-C52045DFC68C}" srcOrd="5" destOrd="0" presId="urn:microsoft.com/office/officeart/2005/8/layout/lProcess2"/>
    <dgm:cxn modelId="{1E41FA1B-B991-444F-ACF6-E3F64CABA1B7}" type="presParOf" srcId="{7F863988-2D59-409F-92F1-B52895EC7AB7}" destId="{3E5DA7E2-0287-411D-9026-6ECFF1AB74AD}" srcOrd="6" destOrd="0" presId="urn:microsoft.com/office/officeart/2005/8/layout/lProcess2"/>
    <dgm:cxn modelId="{6C6B3324-8855-4BBB-8828-D6870E267565}" type="presParOf" srcId="{3E5DA7E2-0287-411D-9026-6ECFF1AB74AD}" destId="{2A1D2428-6BB8-447D-A3C7-752DC2BB1486}" srcOrd="0" destOrd="0" presId="urn:microsoft.com/office/officeart/2005/8/layout/lProcess2"/>
    <dgm:cxn modelId="{6BD6C8E1-D39F-4674-B4DB-F6574D922304}" type="presParOf" srcId="{3E5DA7E2-0287-411D-9026-6ECFF1AB74AD}" destId="{F80616F2-5586-4FCD-9545-A8C892CB61F5}" srcOrd="1" destOrd="0" presId="urn:microsoft.com/office/officeart/2005/8/layout/lProcess2"/>
    <dgm:cxn modelId="{850F8C9B-265A-4564-AE16-99890602A235}" type="presParOf" srcId="{3E5DA7E2-0287-411D-9026-6ECFF1AB74AD}" destId="{576165B0-D510-4565-8EBB-A11945B0C326}" srcOrd="2" destOrd="0" presId="urn:microsoft.com/office/officeart/2005/8/layout/lProcess2"/>
    <dgm:cxn modelId="{F6CD2D27-A809-4A99-9877-137B9FABBC75}" type="presParOf" srcId="{576165B0-D510-4565-8EBB-A11945B0C326}" destId="{FC8DD12D-D401-45E3-8726-E0FD32C7E13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3C4B76-E0AC-4B70-94E6-98945C75CA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A0446299-DAC0-49FD-AA21-7B152F65B04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dirty="0" smtClean="0"/>
            <a:t>Tributs</a:t>
          </a:r>
          <a:endParaRPr lang="ca-ES" dirty="0"/>
        </a:p>
      </dgm:t>
    </dgm:pt>
    <dgm:pt modelId="{CE0F8E10-BAD9-4BB7-96F2-A389B46206C3}" type="parTrans" cxnId="{7B5DAE4D-56A2-4D3C-A48F-A2531D5FA530}">
      <dgm:prSet/>
      <dgm:spPr/>
      <dgm:t>
        <a:bodyPr/>
        <a:lstStyle/>
        <a:p>
          <a:endParaRPr lang="ca-ES"/>
        </a:p>
      </dgm:t>
    </dgm:pt>
    <dgm:pt modelId="{D99866E1-62FB-4B73-9F1C-2E00E2C57F24}" type="sibTrans" cxnId="{7B5DAE4D-56A2-4D3C-A48F-A2531D5FA530}">
      <dgm:prSet/>
      <dgm:spPr/>
      <dgm:t>
        <a:bodyPr/>
        <a:lstStyle/>
        <a:p>
          <a:endParaRPr lang="ca-ES"/>
        </a:p>
      </dgm:t>
    </dgm:pt>
    <dgm:pt modelId="{516FE81B-6B7D-459C-A969-1285B0113700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dirty="0" smtClean="0"/>
            <a:t>Recaptació</a:t>
          </a:r>
          <a:endParaRPr lang="ca-ES" dirty="0"/>
        </a:p>
      </dgm:t>
    </dgm:pt>
    <dgm:pt modelId="{CC04CA4A-900E-4D34-8918-4CEF7152D967}" type="parTrans" cxnId="{D843AD02-47B5-4205-8395-80FDB210D9FA}">
      <dgm:prSet/>
      <dgm:spPr/>
      <dgm:t>
        <a:bodyPr/>
        <a:lstStyle/>
        <a:p>
          <a:endParaRPr lang="ca-ES"/>
        </a:p>
      </dgm:t>
    </dgm:pt>
    <dgm:pt modelId="{CCA8EA78-5A7B-4A48-86B8-EB7DAE05C93E}" type="sibTrans" cxnId="{D843AD02-47B5-4205-8395-80FDB210D9FA}">
      <dgm:prSet/>
      <dgm:spPr/>
      <dgm:t>
        <a:bodyPr/>
        <a:lstStyle/>
        <a:p>
          <a:endParaRPr lang="ca-ES"/>
        </a:p>
      </dgm:t>
    </dgm:pt>
    <dgm:pt modelId="{76FEF8BD-72BC-48C5-A446-00B1F535500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dirty="0" smtClean="0"/>
            <a:t>Comptabilitat</a:t>
          </a:r>
          <a:endParaRPr lang="ca-ES" dirty="0"/>
        </a:p>
      </dgm:t>
    </dgm:pt>
    <dgm:pt modelId="{B4396224-6E53-4709-B064-F033DFA1FAA0}" type="parTrans" cxnId="{ED4B10C9-9BCD-4967-82ED-B2EF38640FAA}">
      <dgm:prSet/>
      <dgm:spPr/>
      <dgm:t>
        <a:bodyPr/>
        <a:lstStyle/>
        <a:p>
          <a:endParaRPr lang="ca-ES"/>
        </a:p>
      </dgm:t>
    </dgm:pt>
    <dgm:pt modelId="{55D472F7-B3DE-4618-836D-C6FE76BA3E06}" type="sibTrans" cxnId="{ED4B10C9-9BCD-4967-82ED-B2EF38640FAA}">
      <dgm:prSet/>
      <dgm:spPr/>
      <dgm:t>
        <a:bodyPr/>
        <a:lstStyle/>
        <a:p>
          <a:endParaRPr lang="ca-ES"/>
        </a:p>
      </dgm:t>
    </dgm:pt>
    <dgm:pt modelId="{77AB7E0A-9A8E-43BB-8555-80DCB921B517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dirty="0" smtClean="0"/>
            <a:t>Inventari</a:t>
          </a:r>
          <a:endParaRPr lang="ca-ES" dirty="0"/>
        </a:p>
      </dgm:t>
    </dgm:pt>
    <dgm:pt modelId="{6ADF2781-272A-41E4-8723-48B34757AC07}" type="parTrans" cxnId="{8CAE556E-B73A-442F-8B56-6BD6916BEAB1}">
      <dgm:prSet/>
      <dgm:spPr/>
      <dgm:t>
        <a:bodyPr/>
        <a:lstStyle/>
        <a:p>
          <a:endParaRPr lang="ca-ES"/>
        </a:p>
      </dgm:t>
    </dgm:pt>
    <dgm:pt modelId="{72527D40-FDB8-4DCF-81B8-29E5FD8EC0F8}" type="sibTrans" cxnId="{8CAE556E-B73A-442F-8B56-6BD6916BEAB1}">
      <dgm:prSet/>
      <dgm:spPr/>
      <dgm:t>
        <a:bodyPr/>
        <a:lstStyle/>
        <a:p>
          <a:endParaRPr lang="ca-ES"/>
        </a:p>
      </dgm:t>
    </dgm:pt>
    <dgm:pt modelId="{5B104893-EFC1-4D32-BAC8-AABDEB404D7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dirty="0" smtClean="0"/>
            <a:t>Registre</a:t>
          </a:r>
          <a:endParaRPr lang="ca-ES" dirty="0"/>
        </a:p>
      </dgm:t>
    </dgm:pt>
    <dgm:pt modelId="{642BEAE3-2889-4C5F-BC10-0E0431FF739E}" type="parTrans" cxnId="{B8444CC1-D53E-479A-B215-EF55909C83E8}">
      <dgm:prSet/>
      <dgm:spPr/>
      <dgm:t>
        <a:bodyPr/>
        <a:lstStyle/>
        <a:p>
          <a:endParaRPr lang="ca-ES"/>
        </a:p>
      </dgm:t>
    </dgm:pt>
    <dgm:pt modelId="{00A4B284-52A5-4917-AAA8-84B3D1868F29}" type="sibTrans" cxnId="{B8444CC1-D53E-479A-B215-EF55909C83E8}">
      <dgm:prSet/>
      <dgm:spPr/>
      <dgm:t>
        <a:bodyPr/>
        <a:lstStyle/>
        <a:p>
          <a:endParaRPr lang="ca-ES"/>
        </a:p>
      </dgm:t>
    </dgm:pt>
    <dgm:pt modelId="{24FB490C-DCBD-4F74-B842-A9BE05E8CA7B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dirty="0" smtClean="0"/>
            <a:t>Expedients</a:t>
          </a:r>
          <a:endParaRPr lang="ca-ES" dirty="0"/>
        </a:p>
      </dgm:t>
    </dgm:pt>
    <dgm:pt modelId="{9CBDAFD9-BBFA-45D3-9B78-9139608F6B1B}" type="parTrans" cxnId="{FA017F2E-DCCC-4515-88EA-DEA540DC89EC}">
      <dgm:prSet/>
      <dgm:spPr/>
      <dgm:t>
        <a:bodyPr/>
        <a:lstStyle/>
        <a:p>
          <a:endParaRPr lang="ca-ES"/>
        </a:p>
      </dgm:t>
    </dgm:pt>
    <dgm:pt modelId="{DABDDE95-1FA0-44DB-8B2B-F2FF0A0749CB}" type="sibTrans" cxnId="{FA017F2E-DCCC-4515-88EA-DEA540DC89EC}">
      <dgm:prSet/>
      <dgm:spPr/>
      <dgm:t>
        <a:bodyPr/>
        <a:lstStyle/>
        <a:p>
          <a:endParaRPr lang="ca-ES"/>
        </a:p>
      </dgm:t>
    </dgm:pt>
    <dgm:pt modelId="{D0DA4437-DD1D-41A1-9E03-F1E40832528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dirty="0" smtClean="0"/>
            <a:t>Habitants</a:t>
          </a:r>
          <a:endParaRPr lang="ca-ES" dirty="0"/>
        </a:p>
      </dgm:t>
    </dgm:pt>
    <dgm:pt modelId="{15EC6CAA-0F0B-4566-B53A-F4B98DD9F601}" type="parTrans" cxnId="{000BA936-4D5F-4CE0-B390-3BDF275276AA}">
      <dgm:prSet/>
      <dgm:spPr/>
      <dgm:t>
        <a:bodyPr/>
        <a:lstStyle/>
        <a:p>
          <a:endParaRPr lang="ca-ES"/>
        </a:p>
      </dgm:t>
    </dgm:pt>
    <dgm:pt modelId="{453DE151-B333-4304-A068-A5E6AA2532AE}" type="sibTrans" cxnId="{000BA936-4D5F-4CE0-B390-3BDF275276AA}">
      <dgm:prSet/>
      <dgm:spPr/>
      <dgm:t>
        <a:bodyPr/>
        <a:lstStyle/>
        <a:p>
          <a:endParaRPr lang="ca-ES"/>
        </a:p>
      </dgm:t>
    </dgm:pt>
    <dgm:pt modelId="{B8AE15A2-320A-475A-9111-1389CF416D4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dirty="0" smtClean="0"/>
            <a:t>Recursos Humans</a:t>
          </a:r>
          <a:endParaRPr lang="ca-ES" dirty="0"/>
        </a:p>
      </dgm:t>
    </dgm:pt>
    <dgm:pt modelId="{A59B313D-DE90-4628-86FA-CD31B9DF8535}" type="parTrans" cxnId="{29C024BE-F397-46D9-8BE0-84F219A20DEA}">
      <dgm:prSet/>
      <dgm:spPr/>
      <dgm:t>
        <a:bodyPr/>
        <a:lstStyle/>
        <a:p>
          <a:endParaRPr lang="ca-ES"/>
        </a:p>
      </dgm:t>
    </dgm:pt>
    <dgm:pt modelId="{136ABA2E-67C2-4B83-B184-CB3BB0E77CBA}" type="sibTrans" cxnId="{29C024BE-F397-46D9-8BE0-84F219A20DEA}">
      <dgm:prSet/>
      <dgm:spPr/>
      <dgm:t>
        <a:bodyPr/>
        <a:lstStyle/>
        <a:p>
          <a:endParaRPr lang="ca-ES"/>
        </a:p>
      </dgm:t>
    </dgm:pt>
    <dgm:pt modelId="{BF14AD9F-057C-45B2-9422-435658F93562}" type="pres">
      <dgm:prSet presAssocID="{933C4B76-E0AC-4B70-94E6-98945C75CAE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B2E03CF1-E22F-42F5-A7CE-6878275E67EF}" type="pres">
      <dgm:prSet presAssocID="{933C4B76-E0AC-4B70-94E6-98945C75CAE7}" presName="arrow" presStyleLbl="bgShp" presStyleIdx="0" presStyleCnt="1"/>
      <dgm:spPr>
        <a:noFill/>
      </dgm:spPr>
    </dgm:pt>
    <dgm:pt modelId="{421DBC19-4FFD-4F7F-9A35-0E6F7B2B0682}" type="pres">
      <dgm:prSet presAssocID="{933C4B76-E0AC-4B70-94E6-98945C75CAE7}" presName="linearProcess" presStyleCnt="0"/>
      <dgm:spPr/>
    </dgm:pt>
    <dgm:pt modelId="{CB51055B-3629-422E-BBB2-808C8FDAAAE3}" type="pres">
      <dgm:prSet presAssocID="{A0446299-DAC0-49FD-AA21-7B152F65B049}" presName="textNode" presStyleLbl="node1" presStyleIdx="0" presStyleCnt="8" custLinFactNeighborY="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B7DA804-1472-4653-B210-63ABCE00DB91}" type="pres">
      <dgm:prSet presAssocID="{D99866E1-62FB-4B73-9F1C-2E00E2C57F24}" presName="sibTrans" presStyleCnt="0"/>
      <dgm:spPr/>
    </dgm:pt>
    <dgm:pt modelId="{593D77A4-60C8-4C40-80F5-A6EC3A7052BA}" type="pres">
      <dgm:prSet presAssocID="{516FE81B-6B7D-459C-A969-1285B0113700}" presName="textNode" presStyleLbl="node1" presStyleIdx="1" presStyleCnt="8" custLinFactNeighborY="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B281FD1-A385-4DE6-9173-44EB1CC8F571}" type="pres">
      <dgm:prSet presAssocID="{CCA8EA78-5A7B-4A48-86B8-EB7DAE05C93E}" presName="sibTrans" presStyleCnt="0"/>
      <dgm:spPr/>
    </dgm:pt>
    <dgm:pt modelId="{E994E59F-167B-4535-B77B-3157DACA2D67}" type="pres">
      <dgm:prSet presAssocID="{76FEF8BD-72BC-48C5-A446-00B1F535500F}" presName="textNode" presStyleLbl="node1" presStyleIdx="2" presStyleCnt="8" custLinFactNeighborY="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528932F-BAB3-468F-B0FD-21348B8E6571}" type="pres">
      <dgm:prSet presAssocID="{55D472F7-B3DE-4618-836D-C6FE76BA3E06}" presName="sibTrans" presStyleCnt="0"/>
      <dgm:spPr/>
    </dgm:pt>
    <dgm:pt modelId="{950A9844-8DA6-4D69-82CA-9F9A57604AAF}" type="pres">
      <dgm:prSet presAssocID="{77AB7E0A-9A8E-43BB-8555-80DCB921B517}" presName="textNode" presStyleLbl="node1" presStyleIdx="3" presStyleCnt="8" custLinFactNeighborY="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8E1648D-8AF1-4079-9518-AD6D122418B5}" type="pres">
      <dgm:prSet presAssocID="{72527D40-FDB8-4DCF-81B8-29E5FD8EC0F8}" presName="sibTrans" presStyleCnt="0"/>
      <dgm:spPr/>
    </dgm:pt>
    <dgm:pt modelId="{6EEC1CB1-243D-4F0C-8665-FD530374D8AB}" type="pres">
      <dgm:prSet presAssocID="{5B104893-EFC1-4D32-BAC8-AABDEB404D7E}" presName="textNode" presStyleLbl="node1" presStyleIdx="4" presStyleCnt="8" custLinFactNeighborY="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1BD354B-DE53-41BE-919B-8F3E8CE32D5B}" type="pres">
      <dgm:prSet presAssocID="{00A4B284-52A5-4917-AAA8-84B3D1868F29}" presName="sibTrans" presStyleCnt="0"/>
      <dgm:spPr/>
    </dgm:pt>
    <dgm:pt modelId="{DECBCC05-3D0F-4F3D-BA91-1ADF89A6D08F}" type="pres">
      <dgm:prSet presAssocID="{24FB490C-DCBD-4F74-B842-A9BE05E8CA7B}" presName="textNode" presStyleLbl="node1" presStyleIdx="5" presStyleCnt="8" custLinFactNeighborY="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0C266C1-46CC-45F7-92E9-6A240211990E}" type="pres">
      <dgm:prSet presAssocID="{DABDDE95-1FA0-44DB-8B2B-F2FF0A0749CB}" presName="sibTrans" presStyleCnt="0"/>
      <dgm:spPr/>
    </dgm:pt>
    <dgm:pt modelId="{273143C4-68B4-43BF-BA08-FB99B937450F}" type="pres">
      <dgm:prSet presAssocID="{D0DA4437-DD1D-41A1-9E03-F1E408325285}" presName="textNode" presStyleLbl="node1" presStyleIdx="6" presStyleCnt="8" custLinFactNeighborY="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5F42792-6010-4912-9B33-FC949F5E7A59}" type="pres">
      <dgm:prSet presAssocID="{453DE151-B333-4304-A068-A5E6AA2532AE}" presName="sibTrans" presStyleCnt="0"/>
      <dgm:spPr/>
    </dgm:pt>
    <dgm:pt modelId="{8B2754BE-168E-48D0-90A1-01CEAF89824A}" type="pres">
      <dgm:prSet presAssocID="{B8AE15A2-320A-475A-9111-1389CF416D43}" presName="textNode" presStyleLbl="node1" presStyleIdx="7" presStyleCnt="8" custLinFactNeighborY="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59261523-4C91-4384-AA3C-BD37D787B453}" type="presOf" srcId="{933C4B76-E0AC-4B70-94E6-98945C75CAE7}" destId="{BF14AD9F-057C-45B2-9422-435658F93562}" srcOrd="0" destOrd="0" presId="urn:microsoft.com/office/officeart/2005/8/layout/hProcess9"/>
    <dgm:cxn modelId="{D843AD02-47B5-4205-8395-80FDB210D9FA}" srcId="{933C4B76-E0AC-4B70-94E6-98945C75CAE7}" destId="{516FE81B-6B7D-459C-A969-1285B0113700}" srcOrd="1" destOrd="0" parTransId="{CC04CA4A-900E-4D34-8918-4CEF7152D967}" sibTransId="{CCA8EA78-5A7B-4A48-86B8-EB7DAE05C93E}"/>
    <dgm:cxn modelId="{000BA936-4D5F-4CE0-B390-3BDF275276AA}" srcId="{933C4B76-E0AC-4B70-94E6-98945C75CAE7}" destId="{D0DA4437-DD1D-41A1-9E03-F1E408325285}" srcOrd="6" destOrd="0" parTransId="{15EC6CAA-0F0B-4566-B53A-F4B98DD9F601}" sibTransId="{453DE151-B333-4304-A068-A5E6AA2532AE}"/>
    <dgm:cxn modelId="{FA017F2E-DCCC-4515-88EA-DEA540DC89EC}" srcId="{933C4B76-E0AC-4B70-94E6-98945C75CAE7}" destId="{24FB490C-DCBD-4F74-B842-A9BE05E8CA7B}" srcOrd="5" destOrd="0" parTransId="{9CBDAFD9-BBFA-45D3-9B78-9139608F6B1B}" sibTransId="{DABDDE95-1FA0-44DB-8B2B-F2FF0A0749CB}"/>
    <dgm:cxn modelId="{7B5DAE4D-56A2-4D3C-A48F-A2531D5FA530}" srcId="{933C4B76-E0AC-4B70-94E6-98945C75CAE7}" destId="{A0446299-DAC0-49FD-AA21-7B152F65B049}" srcOrd="0" destOrd="0" parTransId="{CE0F8E10-BAD9-4BB7-96F2-A389B46206C3}" sibTransId="{D99866E1-62FB-4B73-9F1C-2E00E2C57F24}"/>
    <dgm:cxn modelId="{D0824438-BAC7-4262-B241-07F6E7632F25}" type="presOf" srcId="{D0DA4437-DD1D-41A1-9E03-F1E408325285}" destId="{273143C4-68B4-43BF-BA08-FB99B937450F}" srcOrd="0" destOrd="0" presId="urn:microsoft.com/office/officeart/2005/8/layout/hProcess9"/>
    <dgm:cxn modelId="{C9C43584-E3E6-4A0E-A6DD-B7B8F6CF474F}" type="presOf" srcId="{5B104893-EFC1-4D32-BAC8-AABDEB404D7E}" destId="{6EEC1CB1-243D-4F0C-8665-FD530374D8AB}" srcOrd="0" destOrd="0" presId="urn:microsoft.com/office/officeart/2005/8/layout/hProcess9"/>
    <dgm:cxn modelId="{E6471D21-D343-4889-80F5-5A0827E29A25}" type="presOf" srcId="{77AB7E0A-9A8E-43BB-8555-80DCB921B517}" destId="{950A9844-8DA6-4D69-82CA-9F9A57604AAF}" srcOrd="0" destOrd="0" presId="urn:microsoft.com/office/officeart/2005/8/layout/hProcess9"/>
    <dgm:cxn modelId="{3E2AF951-87F5-46C1-AAF6-1A634FD3DD7E}" type="presOf" srcId="{516FE81B-6B7D-459C-A969-1285B0113700}" destId="{593D77A4-60C8-4C40-80F5-A6EC3A7052BA}" srcOrd="0" destOrd="0" presId="urn:microsoft.com/office/officeart/2005/8/layout/hProcess9"/>
    <dgm:cxn modelId="{84D1C903-48CC-483B-8288-526C23D9C043}" type="presOf" srcId="{A0446299-DAC0-49FD-AA21-7B152F65B049}" destId="{CB51055B-3629-422E-BBB2-808C8FDAAAE3}" srcOrd="0" destOrd="0" presId="urn:microsoft.com/office/officeart/2005/8/layout/hProcess9"/>
    <dgm:cxn modelId="{9E639F26-B159-4F05-8526-41EFF766D3E1}" type="presOf" srcId="{24FB490C-DCBD-4F74-B842-A9BE05E8CA7B}" destId="{DECBCC05-3D0F-4F3D-BA91-1ADF89A6D08F}" srcOrd="0" destOrd="0" presId="urn:microsoft.com/office/officeart/2005/8/layout/hProcess9"/>
    <dgm:cxn modelId="{B8444CC1-D53E-479A-B215-EF55909C83E8}" srcId="{933C4B76-E0AC-4B70-94E6-98945C75CAE7}" destId="{5B104893-EFC1-4D32-BAC8-AABDEB404D7E}" srcOrd="4" destOrd="0" parTransId="{642BEAE3-2889-4C5F-BC10-0E0431FF739E}" sibTransId="{00A4B284-52A5-4917-AAA8-84B3D1868F29}"/>
    <dgm:cxn modelId="{ED4B10C9-9BCD-4967-82ED-B2EF38640FAA}" srcId="{933C4B76-E0AC-4B70-94E6-98945C75CAE7}" destId="{76FEF8BD-72BC-48C5-A446-00B1F535500F}" srcOrd="2" destOrd="0" parTransId="{B4396224-6E53-4709-B064-F033DFA1FAA0}" sibTransId="{55D472F7-B3DE-4618-836D-C6FE76BA3E06}"/>
    <dgm:cxn modelId="{BDDC54BE-6184-422D-B376-601BD2F6FC45}" type="presOf" srcId="{76FEF8BD-72BC-48C5-A446-00B1F535500F}" destId="{E994E59F-167B-4535-B77B-3157DACA2D67}" srcOrd="0" destOrd="0" presId="urn:microsoft.com/office/officeart/2005/8/layout/hProcess9"/>
    <dgm:cxn modelId="{8CAE556E-B73A-442F-8B56-6BD6916BEAB1}" srcId="{933C4B76-E0AC-4B70-94E6-98945C75CAE7}" destId="{77AB7E0A-9A8E-43BB-8555-80DCB921B517}" srcOrd="3" destOrd="0" parTransId="{6ADF2781-272A-41E4-8723-48B34757AC07}" sibTransId="{72527D40-FDB8-4DCF-81B8-29E5FD8EC0F8}"/>
    <dgm:cxn modelId="{68FC88E9-2813-4D65-BBE2-EC2D6D126CF5}" type="presOf" srcId="{B8AE15A2-320A-475A-9111-1389CF416D43}" destId="{8B2754BE-168E-48D0-90A1-01CEAF89824A}" srcOrd="0" destOrd="0" presId="urn:microsoft.com/office/officeart/2005/8/layout/hProcess9"/>
    <dgm:cxn modelId="{29C024BE-F397-46D9-8BE0-84F219A20DEA}" srcId="{933C4B76-E0AC-4B70-94E6-98945C75CAE7}" destId="{B8AE15A2-320A-475A-9111-1389CF416D43}" srcOrd="7" destOrd="0" parTransId="{A59B313D-DE90-4628-86FA-CD31B9DF8535}" sibTransId="{136ABA2E-67C2-4B83-B184-CB3BB0E77CBA}"/>
    <dgm:cxn modelId="{74350E0A-127C-4EF3-86EC-53DF77C9EF3C}" type="presParOf" srcId="{BF14AD9F-057C-45B2-9422-435658F93562}" destId="{B2E03CF1-E22F-42F5-A7CE-6878275E67EF}" srcOrd="0" destOrd="0" presId="urn:microsoft.com/office/officeart/2005/8/layout/hProcess9"/>
    <dgm:cxn modelId="{165512B9-D30C-4BF6-B76A-CE02A89177FD}" type="presParOf" srcId="{BF14AD9F-057C-45B2-9422-435658F93562}" destId="{421DBC19-4FFD-4F7F-9A35-0E6F7B2B0682}" srcOrd="1" destOrd="0" presId="urn:microsoft.com/office/officeart/2005/8/layout/hProcess9"/>
    <dgm:cxn modelId="{4C8240CF-BE2E-4F95-A930-566A124068CC}" type="presParOf" srcId="{421DBC19-4FFD-4F7F-9A35-0E6F7B2B0682}" destId="{CB51055B-3629-422E-BBB2-808C8FDAAAE3}" srcOrd="0" destOrd="0" presId="urn:microsoft.com/office/officeart/2005/8/layout/hProcess9"/>
    <dgm:cxn modelId="{7CCC5DFF-B130-48D3-9C86-C23A8B8FDA3B}" type="presParOf" srcId="{421DBC19-4FFD-4F7F-9A35-0E6F7B2B0682}" destId="{6B7DA804-1472-4653-B210-63ABCE00DB91}" srcOrd="1" destOrd="0" presId="urn:microsoft.com/office/officeart/2005/8/layout/hProcess9"/>
    <dgm:cxn modelId="{88CA7738-8ACB-4FF7-9420-6A367885A62E}" type="presParOf" srcId="{421DBC19-4FFD-4F7F-9A35-0E6F7B2B0682}" destId="{593D77A4-60C8-4C40-80F5-A6EC3A7052BA}" srcOrd="2" destOrd="0" presId="urn:microsoft.com/office/officeart/2005/8/layout/hProcess9"/>
    <dgm:cxn modelId="{0B34211A-B3DE-49FE-9A54-239F9624BC9F}" type="presParOf" srcId="{421DBC19-4FFD-4F7F-9A35-0E6F7B2B0682}" destId="{5B281FD1-A385-4DE6-9173-44EB1CC8F571}" srcOrd="3" destOrd="0" presId="urn:microsoft.com/office/officeart/2005/8/layout/hProcess9"/>
    <dgm:cxn modelId="{E803D689-0499-480C-8050-AEF82BAC2229}" type="presParOf" srcId="{421DBC19-4FFD-4F7F-9A35-0E6F7B2B0682}" destId="{E994E59F-167B-4535-B77B-3157DACA2D67}" srcOrd="4" destOrd="0" presId="urn:microsoft.com/office/officeart/2005/8/layout/hProcess9"/>
    <dgm:cxn modelId="{8B1F607B-0263-421B-B201-9A1B75EE8E3A}" type="presParOf" srcId="{421DBC19-4FFD-4F7F-9A35-0E6F7B2B0682}" destId="{C528932F-BAB3-468F-B0FD-21348B8E6571}" srcOrd="5" destOrd="0" presId="urn:microsoft.com/office/officeart/2005/8/layout/hProcess9"/>
    <dgm:cxn modelId="{8B12AF4D-D357-405E-90F7-6CA42A1C0FA7}" type="presParOf" srcId="{421DBC19-4FFD-4F7F-9A35-0E6F7B2B0682}" destId="{950A9844-8DA6-4D69-82CA-9F9A57604AAF}" srcOrd="6" destOrd="0" presId="urn:microsoft.com/office/officeart/2005/8/layout/hProcess9"/>
    <dgm:cxn modelId="{4492788A-119C-45B5-8403-F3C646FD9CA6}" type="presParOf" srcId="{421DBC19-4FFD-4F7F-9A35-0E6F7B2B0682}" destId="{18E1648D-8AF1-4079-9518-AD6D122418B5}" srcOrd="7" destOrd="0" presId="urn:microsoft.com/office/officeart/2005/8/layout/hProcess9"/>
    <dgm:cxn modelId="{5F19E33C-7B2F-40B0-8603-7951B9EB1A47}" type="presParOf" srcId="{421DBC19-4FFD-4F7F-9A35-0E6F7B2B0682}" destId="{6EEC1CB1-243D-4F0C-8665-FD530374D8AB}" srcOrd="8" destOrd="0" presId="urn:microsoft.com/office/officeart/2005/8/layout/hProcess9"/>
    <dgm:cxn modelId="{690779C1-766C-4C1E-8136-6D86C75C2204}" type="presParOf" srcId="{421DBC19-4FFD-4F7F-9A35-0E6F7B2B0682}" destId="{D1BD354B-DE53-41BE-919B-8F3E8CE32D5B}" srcOrd="9" destOrd="0" presId="urn:microsoft.com/office/officeart/2005/8/layout/hProcess9"/>
    <dgm:cxn modelId="{A19BECB6-8B5C-44D9-9F1A-4D5A2D40CD57}" type="presParOf" srcId="{421DBC19-4FFD-4F7F-9A35-0E6F7B2B0682}" destId="{DECBCC05-3D0F-4F3D-BA91-1ADF89A6D08F}" srcOrd="10" destOrd="0" presId="urn:microsoft.com/office/officeart/2005/8/layout/hProcess9"/>
    <dgm:cxn modelId="{42FB1347-9F4C-43B3-A77B-78C1C8E77E9D}" type="presParOf" srcId="{421DBC19-4FFD-4F7F-9A35-0E6F7B2B0682}" destId="{D0C266C1-46CC-45F7-92E9-6A240211990E}" srcOrd="11" destOrd="0" presId="urn:microsoft.com/office/officeart/2005/8/layout/hProcess9"/>
    <dgm:cxn modelId="{9103CB6C-5479-42CF-86D2-74CE5B6AB5B6}" type="presParOf" srcId="{421DBC19-4FFD-4F7F-9A35-0E6F7B2B0682}" destId="{273143C4-68B4-43BF-BA08-FB99B937450F}" srcOrd="12" destOrd="0" presId="urn:microsoft.com/office/officeart/2005/8/layout/hProcess9"/>
    <dgm:cxn modelId="{89ABCD08-4BDE-48C1-AFB0-8E2C9817EA08}" type="presParOf" srcId="{421DBC19-4FFD-4F7F-9A35-0E6F7B2B0682}" destId="{F5F42792-6010-4912-9B33-FC949F5E7A59}" srcOrd="13" destOrd="0" presId="urn:microsoft.com/office/officeart/2005/8/layout/hProcess9"/>
    <dgm:cxn modelId="{2BB5967E-AE0D-478C-B80A-27BEEB9F5CB0}" type="presParOf" srcId="{421DBC19-4FFD-4F7F-9A35-0E6F7B2B0682}" destId="{8B2754BE-168E-48D0-90A1-01CEAF89824A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821C01-2F76-4A8E-9C1F-02BE5930A46A}" type="doc">
      <dgm:prSet loTypeId="urn:microsoft.com/office/officeart/2005/8/layout/radial6" loCatId="cycle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ca-ES"/>
        </a:p>
      </dgm:t>
    </dgm:pt>
    <dgm:pt modelId="{E90890F3-7784-4368-96C3-865875C3C3B3}">
      <dgm:prSet phldrT="[Text]" custT="1"/>
      <dgm:spPr>
        <a:solidFill>
          <a:srgbClr val="0070C0"/>
        </a:solidFill>
      </dgm:spPr>
      <dgm:t>
        <a:bodyPr/>
        <a:lstStyle/>
        <a:p>
          <a:r>
            <a:rPr lang="ca-ES" sz="2000" dirty="0" smtClean="0">
              <a:latin typeface="Calibri" pitchFamily="34" charset="0"/>
            </a:rPr>
            <a:t>Catàleg de tràmits</a:t>
          </a:r>
          <a:endParaRPr lang="ca-ES" sz="2000" dirty="0">
            <a:latin typeface="Calibri" pitchFamily="34" charset="0"/>
          </a:endParaRPr>
        </a:p>
      </dgm:t>
    </dgm:pt>
    <dgm:pt modelId="{03152645-E102-4565-9F6F-8FA23CA71AE6}" type="parTrans" cxnId="{49DABC2C-A501-4662-9BF9-6286EB9974CE}">
      <dgm:prSet/>
      <dgm:spPr/>
      <dgm:t>
        <a:bodyPr/>
        <a:lstStyle/>
        <a:p>
          <a:endParaRPr lang="ca-ES"/>
        </a:p>
      </dgm:t>
    </dgm:pt>
    <dgm:pt modelId="{93444AF0-793B-4EC2-8AD5-699EC435613F}" type="sibTrans" cxnId="{49DABC2C-A501-4662-9BF9-6286EB9974CE}">
      <dgm:prSet/>
      <dgm:spPr/>
      <dgm:t>
        <a:bodyPr/>
        <a:lstStyle/>
        <a:p>
          <a:endParaRPr lang="ca-ES"/>
        </a:p>
      </dgm:t>
    </dgm:pt>
    <dgm:pt modelId="{159AF1D0-055A-46F2-A4EA-42DE460B4322}">
      <dgm:prSet phldrT="[Text]"/>
      <dgm:spPr>
        <a:solidFill>
          <a:srgbClr val="0070C0"/>
        </a:solidFill>
      </dgm:spPr>
      <dgm:t>
        <a:bodyPr/>
        <a:lstStyle/>
        <a:p>
          <a:r>
            <a:rPr lang="ca-ES" dirty="0" smtClean="0"/>
            <a:t>BPM</a:t>
          </a:r>
          <a:endParaRPr lang="ca-ES" dirty="0"/>
        </a:p>
      </dgm:t>
    </dgm:pt>
    <dgm:pt modelId="{FB078DA0-0E28-43B9-BE12-75C308C5DD2A}" type="parTrans" cxnId="{C797CF4D-5A79-4582-8702-2D185D5AD245}">
      <dgm:prSet/>
      <dgm:spPr/>
      <dgm:t>
        <a:bodyPr/>
        <a:lstStyle/>
        <a:p>
          <a:endParaRPr lang="ca-ES"/>
        </a:p>
      </dgm:t>
    </dgm:pt>
    <dgm:pt modelId="{F46FAD00-938E-493F-B136-DE1137B2D06A}" type="sibTrans" cxnId="{C797CF4D-5A79-4582-8702-2D185D5AD245}">
      <dgm:prSet/>
      <dgm:spPr/>
      <dgm:t>
        <a:bodyPr/>
        <a:lstStyle/>
        <a:p>
          <a:endParaRPr lang="ca-ES"/>
        </a:p>
      </dgm:t>
    </dgm:pt>
    <dgm:pt modelId="{099380EF-774B-47B1-9674-045631DB565B}">
      <dgm:prSet phldrT="[Text]"/>
      <dgm:spPr>
        <a:solidFill>
          <a:srgbClr val="0070C0"/>
        </a:solidFill>
      </dgm:spPr>
      <dgm:t>
        <a:bodyPr/>
        <a:lstStyle/>
        <a:p>
          <a:r>
            <a:rPr lang="ca-ES" b="1" dirty="0" err="1" smtClean="0"/>
            <a:t>QdC</a:t>
          </a:r>
          <a:endParaRPr lang="ca-ES" b="1" dirty="0"/>
        </a:p>
      </dgm:t>
    </dgm:pt>
    <dgm:pt modelId="{72021CFF-CF83-44BF-9D5B-0AD7B2F26A17}" type="parTrans" cxnId="{E32728D7-69FB-457B-BE0E-055EAB81F463}">
      <dgm:prSet/>
      <dgm:spPr/>
      <dgm:t>
        <a:bodyPr/>
        <a:lstStyle/>
        <a:p>
          <a:endParaRPr lang="ca-ES"/>
        </a:p>
      </dgm:t>
    </dgm:pt>
    <dgm:pt modelId="{19369CF7-3BF0-492F-8068-AA75514F6B61}" type="sibTrans" cxnId="{E32728D7-69FB-457B-BE0E-055EAB81F463}">
      <dgm:prSet/>
      <dgm:spPr/>
      <dgm:t>
        <a:bodyPr/>
        <a:lstStyle/>
        <a:p>
          <a:endParaRPr lang="ca-ES"/>
        </a:p>
      </dgm:t>
    </dgm:pt>
    <dgm:pt modelId="{99AA2DEE-61BB-4E25-8307-863C547B24F7}">
      <dgm:prSet phldrT="[Text]" custT="1"/>
      <dgm:spPr>
        <a:solidFill>
          <a:srgbClr val="0070C0"/>
        </a:solidFill>
      </dgm:spPr>
      <dgm:t>
        <a:bodyPr/>
        <a:lstStyle/>
        <a:p>
          <a:r>
            <a:rPr lang="ca-ES" sz="1600" b="1" dirty="0" smtClean="0">
              <a:latin typeface="Calibri" pitchFamily="34" charset="0"/>
            </a:rPr>
            <a:t>GD</a:t>
          </a:r>
        </a:p>
        <a:p>
          <a:r>
            <a:rPr lang="ca-ES" sz="1600" b="1" dirty="0" err="1" smtClean="0">
              <a:latin typeface="Calibri" pitchFamily="34" charset="0"/>
            </a:rPr>
            <a:t>Matrix</a:t>
          </a:r>
          <a:endParaRPr lang="ca-ES" sz="1600" b="1" dirty="0">
            <a:latin typeface="Calibri" pitchFamily="34" charset="0"/>
          </a:endParaRPr>
        </a:p>
      </dgm:t>
    </dgm:pt>
    <dgm:pt modelId="{98BFEC7D-79E2-4EB7-93AA-73DE2C024452}" type="parTrans" cxnId="{DD1F94DC-9936-41AF-95D1-3CDF10FD8235}">
      <dgm:prSet/>
      <dgm:spPr/>
      <dgm:t>
        <a:bodyPr/>
        <a:lstStyle/>
        <a:p>
          <a:endParaRPr lang="ca-ES"/>
        </a:p>
      </dgm:t>
    </dgm:pt>
    <dgm:pt modelId="{9FF8393B-7890-4DD7-9D2A-F2BF43603413}" type="sibTrans" cxnId="{DD1F94DC-9936-41AF-95D1-3CDF10FD8235}">
      <dgm:prSet/>
      <dgm:spPr/>
      <dgm:t>
        <a:bodyPr/>
        <a:lstStyle/>
        <a:p>
          <a:endParaRPr lang="ca-ES"/>
        </a:p>
      </dgm:t>
    </dgm:pt>
    <dgm:pt modelId="{4A0A4368-F867-4022-BD74-B6DFA56E90E5}" type="pres">
      <dgm:prSet presAssocID="{8C821C01-2F76-4A8E-9C1F-02BE5930A4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A04C3F-DCF1-466E-B3F2-83F8EAFF05B6}" type="pres">
      <dgm:prSet presAssocID="{E90890F3-7784-4368-96C3-865875C3C3B3}" presName="centerShape" presStyleLbl="node0" presStyleIdx="0" presStyleCnt="1"/>
      <dgm:spPr/>
      <dgm:t>
        <a:bodyPr/>
        <a:lstStyle/>
        <a:p>
          <a:endParaRPr lang="es-ES"/>
        </a:p>
      </dgm:t>
    </dgm:pt>
    <dgm:pt modelId="{1047AE5A-4511-4DCF-AC9B-18EE944882BC}" type="pres">
      <dgm:prSet presAssocID="{159AF1D0-055A-46F2-A4EA-42DE460B4322}" presName="node" presStyleLbl="node1" presStyleIdx="0" presStyleCnt="3" custRadScaleRad="88252" custRadScaleInc="-229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C05959-3485-4471-A681-EE282A61CAA9}" type="pres">
      <dgm:prSet presAssocID="{159AF1D0-055A-46F2-A4EA-42DE460B4322}" presName="dummy" presStyleCnt="0"/>
      <dgm:spPr/>
    </dgm:pt>
    <dgm:pt modelId="{306EF0C5-C11D-48DB-AFB5-73FEE66055D8}" type="pres">
      <dgm:prSet presAssocID="{F46FAD00-938E-493F-B136-DE1137B2D06A}" presName="sibTrans" presStyleLbl="sibTrans2D1" presStyleIdx="0" presStyleCnt="3"/>
      <dgm:spPr/>
      <dgm:t>
        <a:bodyPr/>
        <a:lstStyle/>
        <a:p>
          <a:endParaRPr lang="es-ES"/>
        </a:p>
      </dgm:t>
    </dgm:pt>
    <dgm:pt modelId="{C5C8B3A0-9885-4CFA-9D8B-37F277C2894E}" type="pres">
      <dgm:prSet presAssocID="{099380EF-774B-47B1-9674-045631DB565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9D9B12B-E26C-473F-ABB2-4B0493981A49}" type="pres">
      <dgm:prSet presAssocID="{099380EF-774B-47B1-9674-045631DB565B}" presName="dummy" presStyleCnt="0"/>
      <dgm:spPr/>
    </dgm:pt>
    <dgm:pt modelId="{70A10D52-37F4-4B8B-82FA-87156FF28473}" type="pres">
      <dgm:prSet presAssocID="{19369CF7-3BF0-492F-8068-AA75514F6B61}" presName="sibTrans" presStyleLbl="sibTrans2D1" presStyleIdx="1" presStyleCnt="3"/>
      <dgm:spPr/>
      <dgm:t>
        <a:bodyPr/>
        <a:lstStyle/>
        <a:p>
          <a:endParaRPr lang="es-ES"/>
        </a:p>
      </dgm:t>
    </dgm:pt>
    <dgm:pt modelId="{91E55E26-BF21-43A5-A472-E75306531E8D}" type="pres">
      <dgm:prSet presAssocID="{99AA2DEE-61BB-4E25-8307-863C547B24F7}" presName="node" presStyleLbl="node1" presStyleIdx="2" presStyleCnt="3" custScaleX="11810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C2B0037-241B-47CE-A306-B5F3C65734BB}" type="pres">
      <dgm:prSet presAssocID="{99AA2DEE-61BB-4E25-8307-863C547B24F7}" presName="dummy" presStyleCnt="0"/>
      <dgm:spPr/>
    </dgm:pt>
    <dgm:pt modelId="{E42FE093-95CD-4880-AB5B-3CE132F7A3C3}" type="pres">
      <dgm:prSet presAssocID="{9FF8393B-7890-4DD7-9D2A-F2BF43603413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DD1F94DC-9936-41AF-95D1-3CDF10FD8235}" srcId="{E90890F3-7784-4368-96C3-865875C3C3B3}" destId="{99AA2DEE-61BB-4E25-8307-863C547B24F7}" srcOrd="2" destOrd="0" parTransId="{98BFEC7D-79E2-4EB7-93AA-73DE2C024452}" sibTransId="{9FF8393B-7890-4DD7-9D2A-F2BF43603413}"/>
    <dgm:cxn modelId="{381223EF-CAF3-4D8A-AC90-053798935546}" type="presOf" srcId="{F46FAD00-938E-493F-B136-DE1137B2D06A}" destId="{306EF0C5-C11D-48DB-AFB5-73FEE66055D8}" srcOrd="0" destOrd="0" presId="urn:microsoft.com/office/officeart/2005/8/layout/radial6"/>
    <dgm:cxn modelId="{C797CF4D-5A79-4582-8702-2D185D5AD245}" srcId="{E90890F3-7784-4368-96C3-865875C3C3B3}" destId="{159AF1D0-055A-46F2-A4EA-42DE460B4322}" srcOrd="0" destOrd="0" parTransId="{FB078DA0-0E28-43B9-BE12-75C308C5DD2A}" sibTransId="{F46FAD00-938E-493F-B136-DE1137B2D06A}"/>
    <dgm:cxn modelId="{94676708-795B-4537-AC27-7221EB275099}" type="presOf" srcId="{99AA2DEE-61BB-4E25-8307-863C547B24F7}" destId="{91E55E26-BF21-43A5-A472-E75306531E8D}" srcOrd="0" destOrd="0" presId="urn:microsoft.com/office/officeart/2005/8/layout/radial6"/>
    <dgm:cxn modelId="{5E65D18D-C82E-4163-A0EE-F1AADAFCA734}" type="presOf" srcId="{E90890F3-7784-4368-96C3-865875C3C3B3}" destId="{A0A04C3F-DCF1-466E-B3F2-83F8EAFF05B6}" srcOrd="0" destOrd="0" presId="urn:microsoft.com/office/officeart/2005/8/layout/radial6"/>
    <dgm:cxn modelId="{746F15CD-4A6C-4A2A-A674-14EB5577E40F}" type="presOf" srcId="{9FF8393B-7890-4DD7-9D2A-F2BF43603413}" destId="{E42FE093-95CD-4880-AB5B-3CE132F7A3C3}" srcOrd="0" destOrd="0" presId="urn:microsoft.com/office/officeart/2005/8/layout/radial6"/>
    <dgm:cxn modelId="{E32728D7-69FB-457B-BE0E-055EAB81F463}" srcId="{E90890F3-7784-4368-96C3-865875C3C3B3}" destId="{099380EF-774B-47B1-9674-045631DB565B}" srcOrd="1" destOrd="0" parTransId="{72021CFF-CF83-44BF-9D5B-0AD7B2F26A17}" sibTransId="{19369CF7-3BF0-492F-8068-AA75514F6B61}"/>
    <dgm:cxn modelId="{B4BAF05C-A759-4A48-8026-34C96CBF8807}" type="presOf" srcId="{159AF1D0-055A-46F2-A4EA-42DE460B4322}" destId="{1047AE5A-4511-4DCF-AC9B-18EE944882BC}" srcOrd="0" destOrd="0" presId="urn:microsoft.com/office/officeart/2005/8/layout/radial6"/>
    <dgm:cxn modelId="{2BF6A5F0-2A96-4485-BD39-590B9E0BFDC7}" type="presOf" srcId="{8C821C01-2F76-4A8E-9C1F-02BE5930A46A}" destId="{4A0A4368-F867-4022-BD74-B6DFA56E90E5}" srcOrd="0" destOrd="0" presId="urn:microsoft.com/office/officeart/2005/8/layout/radial6"/>
    <dgm:cxn modelId="{24E9F68E-DC1F-4039-A9FB-70B72D375AA6}" type="presOf" srcId="{099380EF-774B-47B1-9674-045631DB565B}" destId="{C5C8B3A0-9885-4CFA-9D8B-37F277C2894E}" srcOrd="0" destOrd="0" presId="urn:microsoft.com/office/officeart/2005/8/layout/radial6"/>
    <dgm:cxn modelId="{53A59275-2C23-4EA1-9979-07AB336D55B2}" type="presOf" srcId="{19369CF7-3BF0-492F-8068-AA75514F6B61}" destId="{70A10D52-37F4-4B8B-82FA-87156FF28473}" srcOrd="0" destOrd="0" presId="urn:microsoft.com/office/officeart/2005/8/layout/radial6"/>
    <dgm:cxn modelId="{49DABC2C-A501-4662-9BF9-6286EB9974CE}" srcId="{8C821C01-2F76-4A8E-9C1F-02BE5930A46A}" destId="{E90890F3-7784-4368-96C3-865875C3C3B3}" srcOrd="0" destOrd="0" parTransId="{03152645-E102-4565-9F6F-8FA23CA71AE6}" sibTransId="{93444AF0-793B-4EC2-8AD5-699EC435613F}"/>
    <dgm:cxn modelId="{7C817133-4998-42A9-BEB6-DEDF8E6EE28B}" type="presParOf" srcId="{4A0A4368-F867-4022-BD74-B6DFA56E90E5}" destId="{A0A04C3F-DCF1-466E-B3F2-83F8EAFF05B6}" srcOrd="0" destOrd="0" presId="urn:microsoft.com/office/officeart/2005/8/layout/radial6"/>
    <dgm:cxn modelId="{50A7F6BC-6FC0-496F-9213-E90700A385A3}" type="presParOf" srcId="{4A0A4368-F867-4022-BD74-B6DFA56E90E5}" destId="{1047AE5A-4511-4DCF-AC9B-18EE944882BC}" srcOrd="1" destOrd="0" presId="urn:microsoft.com/office/officeart/2005/8/layout/radial6"/>
    <dgm:cxn modelId="{81B017E1-10AA-4848-92DE-9AE6204D7178}" type="presParOf" srcId="{4A0A4368-F867-4022-BD74-B6DFA56E90E5}" destId="{95C05959-3485-4471-A681-EE282A61CAA9}" srcOrd="2" destOrd="0" presId="urn:microsoft.com/office/officeart/2005/8/layout/radial6"/>
    <dgm:cxn modelId="{21FA2C44-D164-493A-9A7D-67894C923E37}" type="presParOf" srcId="{4A0A4368-F867-4022-BD74-B6DFA56E90E5}" destId="{306EF0C5-C11D-48DB-AFB5-73FEE66055D8}" srcOrd="3" destOrd="0" presId="urn:microsoft.com/office/officeart/2005/8/layout/radial6"/>
    <dgm:cxn modelId="{DA6583F9-1B80-46EA-8B3A-F18C2829F022}" type="presParOf" srcId="{4A0A4368-F867-4022-BD74-B6DFA56E90E5}" destId="{C5C8B3A0-9885-4CFA-9D8B-37F277C2894E}" srcOrd="4" destOrd="0" presId="urn:microsoft.com/office/officeart/2005/8/layout/radial6"/>
    <dgm:cxn modelId="{6381BB35-2767-4DA4-ADBC-A4BE307D1D2B}" type="presParOf" srcId="{4A0A4368-F867-4022-BD74-B6DFA56E90E5}" destId="{89D9B12B-E26C-473F-ABB2-4B0493981A49}" srcOrd="5" destOrd="0" presId="urn:microsoft.com/office/officeart/2005/8/layout/radial6"/>
    <dgm:cxn modelId="{78BEC5FC-F738-45B6-92BD-AEAEA4DDEEF5}" type="presParOf" srcId="{4A0A4368-F867-4022-BD74-B6DFA56E90E5}" destId="{70A10D52-37F4-4B8B-82FA-87156FF28473}" srcOrd="6" destOrd="0" presId="urn:microsoft.com/office/officeart/2005/8/layout/radial6"/>
    <dgm:cxn modelId="{824977F9-9ED4-456C-B38C-B8CA82461065}" type="presParOf" srcId="{4A0A4368-F867-4022-BD74-B6DFA56E90E5}" destId="{91E55E26-BF21-43A5-A472-E75306531E8D}" srcOrd="7" destOrd="0" presId="urn:microsoft.com/office/officeart/2005/8/layout/radial6"/>
    <dgm:cxn modelId="{F4D063D8-08E8-478D-A9F2-3297E5341353}" type="presParOf" srcId="{4A0A4368-F867-4022-BD74-B6DFA56E90E5}" destId="{1C2B0037-241B-47CE-A306-B5F3C65734BB}" srcOrd="8" destOrd="0" presId="urn:microsoft.com/office/officeart/2005/8/layout/radial6"/>
    <dgm:cxn modelId="{6F41F873-3160-4B8C-AD78-CE0F33BEA752}" type="presParOf" srcId="{4A0A4368-F867-4022-BD74-B6DFA56E90E5}" destId="{E42FE093-95CD-4880-AB5B-3CE132F7A3C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699C3-FE9A-4CFB-BFBA-68A6BB3317A5}">
      <dsp:nvSpPr>
        <dsp:cNvPr id="0" name=""/>
        <dsp:cNvSpPr/>
      </dsp:nvSpPr>
      <dsp:spPr>
        <a:xfrm>
          <a:off x="0" y="0"/>
          <a:ext cx="2484251" cy="547260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Informació</a:t>
          </a:r>
          <a:endParaRPr lang="ca-ES" sz="2000" kern="1200" noProof="0" dirty="0"/>
        </a:p>
      </dsp:txBody>
      <dsp:txXfrm>
        <a:off x="0" y="0"/>
        <a:ext cx="2484251" cy="1641782"/>
      </dsp:txXfrm>
    </dsp:sp>
    <dsp:sp modelId="{8A654474-06E8-4B1F-9F93-6B197CA36C9E}">
      <dsp:nvSpPr>
        <dsp:cNvPr id="0" name=""/>
        <dsp:cNvSpPr/>
      </dsp:nvSpPr>
      <dsp:spPr>
        <a:xfrm>
          <a:off x="2673101" y="0"/>
          <a:ext cx="2484251" cy="547260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Gestió Interna</a:t>
          </a:r>
          <a:endParaRPr lang="ca-ES" sz="2000" kern="1200" noProof="0" dirty="0"/>
        </a:p>
      </dsp:txBody>
      <dsp:txXfrm>
        <a:off x="2673101" y="0"/>
        <a:ext cx="2484251" cy="1641782"/>
      </dsp:txXfrm>
    </dsp:sp>
    <dsp:sp modelId="{4BD803F7-91B0-430D-BD67-5228A1310937}">
      <dsp:nvSpPr>
        <dsp:cNvPr id="0" name=""/>
        <dsp:cNvSpPr/>
      </dsp:nvSpPr>
      <dsp:spPr>
        <a:xfrm>
          <a:off x="5343671" y="0"/>
          <a:ext cx="2484251" cy="547260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/>
            <a:t>Intercanvi de dades</a:t>
          </a:r>
          <a:endParaRPr lang="ca-ES" sz="2000" kern="1200" noProof="0" dirty="0"/>
        </a:p>
      </dsp:txBody>
      <dsp:txXfrm>
        <a:off x="5343671" y="0"/>
        <a:ext cx="2484251" cy="1641782"/>
      </dsp:txXfrm>
    </dsp:sp>
    <dsp:sp modelId="{2A1D2428-6BB8-447D-A3C7-752DC2BB1486}">
      <dsp:nvSpPr>
        <dsp:cNvPr id="0" name=""/>
        <dsp:cNvSpPr/>
      </dsp:nvSpPr>
      <dsp:spPr>
        <a:xfrm>
          <a:off x="8014242" y="0"/>
          <a:ext cx="2484251" cy="547260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err="1" smtClean="0"/>
            <a:t>eSignatura</a:t>
          </a:r>
          <a:r>
            <a:rPr lang="ca-ES" sz="2000" kern="1200" noProof="0" dirty="0" smtClean="0"/>
            <a:t> i Seguretat</a:t>
          </a:r>
          <a:endParaRPr lang="ca-ES" sz="2000" kern="1200" noProof="0" dirty="0"/>
        </a:p>
      </dsp:txBody>
      <dsp:txXfrm>
        <a:off x="8014242" y="0"/>
        <a:ext cx="2484251" cy="1641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03CF1-E22F-42F5-A7CE-6878275E67EF}">
      <dsp:nvSpPr>
        <dsp:cNvPr id="0" name=""/>
        <dsp:cNvSpPr/>
      </dsp:nvSpPr>
      <dsp:spPr>
        <a:xfrm>
          <a:off x="838975" y="0"/>
          <a:ext cx="9508391" cy="2015346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1055B-3629-422E-BBB2-808C8FDAAAE3}">
      <dsp:nvSpPr>
        <dsp:cNvPr id="0" name=""/>
        <dsp:cNvSpPr/>
      </dsp:nvSpPr>
      <dsp:spPr>
        <a:xfrm>
          <a:off x="5462" y="604603"/>
          <a:ext cx="1219136" cy="80613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Tributs</a:t>
          </a:r>
          <a:endParaRPr lang="ca-ES" sz="1400" kern="1200" dirty="0"/>
        </a:p>
      </dsp:txBody>
      <dsp:txXfrm>
        <a:off x="44814" y="643955"/>
        <a:ext cx="1140432" cy="727434"/>
      </dsp:txXfrm>
    </dsp:sp>
    <dsp:sp modelId="{593D77A4-60C8-4C40-80F5-A6EC3A7052BA}">
      <dsp:nvSpPr>
        <dsp:cNvPr id="0" name=""/>
        <dsp:cNvSpPr/>
      </dsp:nvSpPr>
      <dsp:spPr>
        <a:xfrm>
          <a:off x="1427788" y="604603"/>
          <a:ext cx="1219136" cy="80613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Recaptació</a:t>
          </a:r>
          <a:endParaRPr lang="ca-ES" sz="1400" kern="1200" dirty="0"/>
        </a:p>
      </dsp:txBody>
      <dsp:txXfrm>
        <a:off x="1467140" y="643955"/>
        <a:ext cx="1140432" cy="727434"/>
      </dsp:txXfrm>
    </dsp:sp>
    <dsp:sp modelId="{E994E59F-167B-4535-B77B-3157DACA2D67}">
      <dsp:nvSpPr>
        <dsp:cNvPr id="0" name=""/>
        <dsp:cNvSpPr/>
      </dsp:nvSpPr>
      <dsp:spPr>
        <a:xfrm>
          <a:off x="2850114" y="604603"/>
          <a:ext cx="1219136" cy="80613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Comptabilitat</a:t>
          </a:r>
          <a:endParaRPr lang="ca-ES" sz="1400" kern="1200" dirty="0"/>
        </a:p>
      </dsp:txBody>
      <dsp:txXfrm>
        <a:off x="2889466" y="643955"/>
        <a:ext cx="1140432" cy="727434"/>
      </dsp:txXfrm>
    </dsp:sp>
    <dsp:sp modelId="{950A9844-8DA6-4D69-82CA-9F9A57604AAF}">
      <dsp:nvSpPr>
        <dsp:cNvPr id="0" name=""/>
        <dsp:cNvSpPr/>
      </dsp:nvSpPr>
      <dsp:spPr>
        <a:xfrm>
          <a:off x="4272440" y="604603"/>
          <a:ext cx="1219136" cy="80613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Inventari</a:t>
          </a:r>
          <a:endParaRPr lang="ca-ES" sz="1400" kern="1200" dirty="0"/>
        </a:p>
      </dsp:txBody>
      <dsp:txXfrm>
        <a:off x="4311792" y="643955"/>
        <a:ext cx="1140432" cy="727434"/>
      </dsp:txXfrm>
    </dsp:sp>
    <dsp:sp modelId="{6EEC1CB1-243D-4F0C-8665-FD530374D8AB}">
      <dsp:nvSpPr>
        <dsp:cNvPr id="0" name=""/>
        <dsp:cNvSpPr/>
      </dsp:nvSpPr>
      <dsp:spPr>
        <a:xfrm>
          <a:off x="5694766" y="604603"/>
          <a:ext cx="1219136" cy="80613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Registre</a:t>
          </a:r>
          <a:endParaRPr lang="ca-ES" sz="1400" kern="1200" dirty="0"/>
        </a:p>
      </dsp:txBody>
      <dsp:txXfrm>
        <a:off x="5734118" y="643955"/>
        <a:ext cx="1140432" cy="727434"/>
      </dsp:txXfrm>
    </dsp:sp>
    <dsp:sp modelId="{DECBCC05-3D0F-4F3D-BA91-1ADF89A6D08F}">
      <dsp:nvSpPr>
        <dsp:cNvPr id="0" name=""/>
        <dsp:cNvSpPr/>
      </dsp:nvSpPr>
      <dsp:spPr>
        <a:xfrm>
          <a:off x="7117092" y="604603"/>
          <a:ext cx="1219136" cy="80613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Expedients</a:t>
          </a:r>
          <a:endParaRPr lang="ca-ES" sz="1400" kern="1200" dirty="0"/>
        </a:p>
      </dsp:txBody>
      <dsp:txXfrm>
        <a:off x="7156444" y="643955"/>
        <a:ext cx="1140432" cy="727434"/>
      </dsp:txXfrm>
    </dsp:sp>
    <dsp:sp modelId="{273143C4-68B4-43BF-BA08-FB99B937450F}">
      <dsp:nvSpPr>
        <dsp:cNvPr id="0" name=""/>
        <dsp:cNvSpPr/>
      </dsp:nvSpPr>
      <dsp:spPr>
        <a:xfrm>
          <a:off x="8539418" y="604603"/>
          <a:ext cx="1219136" cy="80613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Habitants</a:t>
          </a:r>
          <a:endParaRPr lang="ca-ES" sz="1400" kern="1200" dirty="0"/>
        </a:p>
      </dsp:txBody>
      <dsp:txXfrm>
        <a:off x="8578770" y="643955"/>
        <a:ext cx="1140432" cy="727434"/>
      </dsp:txXfrm>
    </dsp:sp>
    <dsp:sp modelId="{8B2754BE-168E-48D0-90A1-01CEAF89824A}">
      <dsp:nvSpPr>
        <dsp:cNvPr id="0" name=""/>
        <dsp:cNvSpPr/>
      </dsp:nvSpPr>
      <dsp:spPr>
        <a:xfrm>
          <a:off x="9961744" y="604603"/>
          <a:ext cx="1219136" cy="80613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Recursos Humans</a:t>
          </a:r>
          <a:endParaRPr lang="ca-ES" sz="1400" kern="1200" dirty="0"/>
        </a:p>
      </dsp:txBody>
      <dsp:txXfrm>
        <a:off x="10001096" y="643955"/>
        <a:ext cx="1140432" cy="727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FE093-95CD-4880-AB5B-3CE132F7A3C3}">
      <dsp:nvSpPr>
        <dsp:cNvPr id="0" name=""/>
        <dsp:cNvSpPr/>
      </dsp:nvSpPr>
      <dsp:spPr>
        <a:xfrm>
          <a:off x="709676" y="618723"/>
          <a:ext cx="3036802" cy="3036802"/>
        </a:xfrm>
        <a:prstGeom prst="blockArc">
          <a:avLst>
            <a:gd name="adj1" fmla="val 9420888"/>
            <a:gd name="adj2" fmla="val 1552351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10D52-37F4-4B8B-82FA-87156FF28473}">
      <dsp:nvSpPr>
        <dsp:cNvPr id="0" name=""/>
        <dsp:cNvSpPr/>
      </dsp:nvSpPr>
      <dsp:spPr>
        <a:xfrm>
          <a:off x="628724" y="456307"/>
          <a:ext cx="3036802" cy="3036802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6EF0C5-C11D-48DB-AFB5-73FEE66055D8}">
      <dsp:nvSpPr>
        <dsp:cNvPr id="0" name=""/>
        <dsp:cNvSpPr/>
      </dsp:nvSpPr>
      <dsp:spPr>
        <a:xfrm>
          <a:off x="537877" y="642631"/>
          <a:ext cx="3036802" cy="3036802"/>
        </a:xfrm>
        <a:prstGeom prst="blockArc">
          <a:avLst>
            <a:gd name="adj1" fmla="val 15925784"/>
            <a:gd name="adj2" fmla="val 131913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A04C3F-DCF1-466E-B3F2-83F8EAFF05B6}">
      <dsp:nvSpPr>
        <dsp:cNvPr id="0" name=""/>
        <dsp:cNvSpPr/>
      </dsp:nvSpPr>
      <dsp:spPr>
        <a:xfrm>
          <a:off x="1447896" y="1275479"/>
          <a:ext cx="1398459" cy="1398459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latin typeface="Calibri" pitchFamily="34" charset="0"/>
            </a:rPr>
            <a:t>Catàleg de tràmits</a:t>
          </a:r>
          <a:endParaRPr lang="ca-ES" sz="2000" kern="1200" dirty="0">
            <a:latin typeface="Calibri" pitchFamily="34" charset="0"/>
          </a:endParaRPr>
        </a:p>
      </dsp:txBody>
      <dsp:txXfrm>
        <a:off x="1652696" y="1480279"/>
        <a:ext cx="988859" cy="988859"/>
      </dsp:txXfrm>
    </dsp:sp>
    <dsp:sp modelId="{1047AE5A-4511-4DCF-AC9B-18EE944882BC}">
      <dsp:nvSpPr>
        <dsp:cNvPr id="0" name=""/>
        <dsp:cNvSpPr/>
      </dsp:nvSpPr>
      <dsp:spPr>
        <a:xfrm>
          <a:off x="1448637" y="193127"/>
          <a:ext cx="978921" cy="978921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500" kern="1200" dirty="0" smtClean="0"/>
            <a:t>BPM</a:t>
          </a:r>
          <a:endParaRPr lang="ca-ES" sz="2500" kern="1200" dirty="0"/>
        </a:p>
      </dsp:txBody>
      <dsp:txXfrm>
        <a:off x="1591997" y="336487"/>
        <a:ext cx="692201" cy="692201"/>
      </dsp:txXfrm>
    </dsp:sp>
    <dsp:sp modelId="{C5C8B3A0-9885-4CFA-9D8B-37F277C2894E}">
      <dsp:nvSpPr>
        <dsp:cNvPr id="0" name=""/>
        <dsp:cNvSpPr/>
      </dsp:nvSpPr>
      <dsp:spPr>
        <a:xfrm>
          <a:off x="2942119" y="2226828"/>
          <a:ext cx="978921" cy="978921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500" b="1" kern="1200" dirty="0" err="1" smtClean="0"/>
            <a:t>QdC</a:t>
          </a:r>
          <a:endParaRPr lang="ca-ES" sz="2500" b="1" kern="1200" dirty="0"/>
        </a:p>
      </dsp:txBody>
      <dsp:txXfrm>
        <a:off x="3085479" y="2370188"/>
        <a:ext cx="692201" cy="692201"/>
      </dsp:txXfrm>
    </dsp:sp>
    <dsp:sp modelId="{91E55E26-BF21-43A5-A472-E75306531E8D}">
      <dsp:nvSpPr>
        <dsp:cNvPr id="0" name=""/>
        <dsp:cNvSpPr/>
      </dsp:nvSpPr>
      <dsp:spPr>
        <a:xfrm>
          <a:off x="284603" y="2226828"/>
          <a:ext cx="1156135" cy="978921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dirty="0" smtClean="0">
              <a:latin typeface="Calibri" pitchFamily="34" charset="0"/>
            </a:rPr>
            <a:t>GD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dirty="0" err="1" smtClean="0">
              <a:latin typeface="Calibri" pitchFamily="34" charset="0"/>
            </a:rPr>
            <a:t>Matrix</a:t>
          </a:r>
          <a:endParaRPr lang="ca-ES" sz="1600" b="1" kern="1200" dirty="0">
            <a:latin typeface="Calibri" pitchFamily="34" charset="0"/>
          </a:endParaRPr>
        </a:p>
      </dsp:txBody>
      <dsp:txXfrm>
        <a:off x="453915" y="2370188"/>
        <a:ext cx="817511" cy="692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C5A79-E3A6-48C9-880B-4F013F6F07DC}" type="datetimeFigureOut">
              <a:rPr lang="ca-ES" smtClean="0"/>
              <a:t>4/5/2017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685800"/>
            <a:ext cx="6022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1A6DD-EC5B-4157-B422-E7417D2D79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993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685800"/>
            <a:ext cx="6022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685800"/>
            <a:ext cx="6022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685800"/>
            <a:ext cx="6022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Com amb un suport clàssic es pot fer el miracle de la transformació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17513" y="685800"/>
            <a:ext cx="6022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8BC5-FE91-4ABF-9DB0-7B85AFF429E9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204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685800"/>
            <a:ext cx="6022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7513" y="685800"/>
            <a:ext cx="6022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dirty="0" smtClean="0"/>
              <a:t>I </a:t>
            </a:r>
            <a:r>
              <a:rPr lang="es-ES" dirty="0" err="1" smtClean="0"/>
              <a:t>és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també </a:t>
            </a:r>
            <a:r>
              <a:rPr lang="es-ES" dirty="0" err="1" smtClean="0"/>
              <a:t>tenir</a:t>
            </a:r>
            <a:r>
              <a:rPr lang="es-ES" dirty="0" smtClean="0"/>
              <a:t> </a:t>
            </a:r>
            <a:r>
              <a:rPr lang="es-ES" dirty="0" err="1" smtClean="0"/>
              <a:t>present</a:t>
            </a:r>
            <a:r>
              <a:rPr lang="es-ES" dirty="0" smtClean="0"/>
              <a:t>,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17513" y="685800"/>
            <a:ext cx="6022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8FA10-6203-4DF3-B8AA-20102F5B336A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24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752475" algn="l"/>
                <a:tab pos="1506538" algn="l"/>
                <a:tab pos="2259013" algn="l"/>
                <a:tab pos="3013075" algn="l"/>
                <a:tab pos="3767138" algn="l"/>
              </a:tabLst>
            </a:pPr>
            <a:fld id="{C99195D8-54EF-43BE-8726-8D6F75436D4A}" type="slidenum">
              <a:rPr lang="ca-ES" sz="1400">
                <a:solidFill>
                  <a:srgbClr val="000000"/>
                </a:solidFill>
                <a:sym typeface="Arial" charset="0"/>
              </a:rPr>
              <a:pPr>
                <a:tabLst>
                  <a:tab pos="752475" algn="l"/>
                  <a:tab pos="1506538" algn="l"/>
                  <a:tab pos="2259013" algn="l"/>
                  <a:tab pos="3013075" algn="l"/>
                  <a:tab pos="3767138" algn="l"/>
                </a:tabLst>
              </a:pPr>
              <a:t>16</a:t>
            </a:fld>
            <a:endParaRPr lang="ca-ES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687388"/>
            <a:ext cx="60166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lIns="94344" tIns="47172" rIns="94344" bIns="47172" numCol="1" anchor="t" anchorCtr="0" compatLnSpc="1">
            <a:prstTxWarp prst="textNoShape">
              <a:avLst/>
            </a:prstTxWarp>
          </a:bodyPr>
          <a:lstStyle/>
          <a:p>
            <a:pPr defTabSz="950913" eaLnBrk="1" hangingPunct="1">
              <a:lnSpc>
                <a:spcPct val="80000"/>
              </a:lnSpc>
              <a:spcBef>
                <a:spcPct val="0"/>
              </a:spcBef>
            </a:pPr>
            <a:endParaRPr lang="es-ES" sz="8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313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17513" y="685800"/>
            <a:ext cx="6022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Shape 31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z="11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327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17513" y="685800"/>
            <a:ext cx="6022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Shape 328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z="11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687388"/>
            <a:ext cx="60150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1813"/>
            <a:ext cx="5486400" cy="4114800"/>
          </a:xfrm>
          <a:noFill/>
        </p:spPr>
        <p:txBody>
          <a:bodyPr wrap="square" lIns="90646" tIns="45323" rIns="90646" bIns="4532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s-ES" sz="1000" smtClean="0"/>
              <a:t>NTI del expediente electrónico recoge los requisitos mínimos del formato y estructura de los expedientes electrónicos para la interoperabilidad</a:t>
            </a:r>
          </a:p>
          <a:p>
            <a:pPr>
              <a:lnSpc>
                <a:spcPct val="80000"/>
              </a:lnSpc>
            </a:pPr>
            <a:r>
              <a:rPr lang="es-ES" sz="1000" smtClean="0"/>
              <a:t>En la NTI expedt electrónico= documentos electrónicos + índice + firma + metadatos</a:t>
            </a:r>
          </a:p>
          <a:p>
            <a:pPr>
              <a:lnSpc>
                <a:spcPct val="80000"/>
              </a:lnSpc>
            </a:pPr>
            <a:r>
              <a:rPr lang="es-ES" sz="1000" smtClean="0"/>
              <a:t>En el ámbito de la NTI del expediente electrónico, el cierre del expediente no es el cierre del procedimiento administrativo, sino que se refiere al proceso que permite obtener y conservas las características, contenido y estado del expediente en un momento del tiempo.</a:t>
            </a:r>
          </a:p>
          <a:p>
            <a:pPr>
              <a:lnSpc>
                <a:spcPct val="80000"/>
              </a:lnSpc>
            </a:pPr>
            <a:r>
              <a:rPr lang="es-ES" sz="1000" smtClean="0"/>
              <a:t>El proceso de cierre contempla: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1000" smtClean="0"/>
              <a:t>La completitud del índice electrónico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1000" smtClean="0"/>
              <a:t>El foliado o indizado del expediente para garantizar la integridad del mismo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s-ES" sz="1000" smtClean="0"/>
          </a:p>
          <a:p>
            <a:pPr>
              <a:lnSpc>
                <a:spcPct val="80000"/>
              </a:lnSpc>
            </a:pPr>
            <a:r>
              <a:rPr lang="en-GB" sz="1000" smtClean="0">
                <a:solidFill>
                  <a:srgbClr val="FFFFFF"/>
                </a:solidFill>
              </a:rPr>
              <a:t>Se ha perfeccionado el alineamiento del Esquema de Metadatos para la Gestión del Documento Electrónico (e-EMGDE) con los metadatos mínimos obligatorios,  incluido algunos nuevos elementos y subelementos, mejorado las descripciones y las consideraciones de uso, manteniendo sus características de extensibilidad y flexibilidad para su implantación en sistemas de diferente tipo y facilitando una mayor interoperabilidad entre distintos sistemas y a lo largo del ciclo de vida de los documentos, completándose con esquemas de valores y anexos, todo ello a la luz de los numerosas contribuciones recibidas de las AA.PP. y de las políticas de gestión de documentos que se han ido publicando y de las actualizaciones de las normas y estándares de referencia.</a:t>
            </a:r>
          </a:p>
          <a:p>
            <a:pPr>
              <a:lnSpc>
                <a:spcPct val="80000"/>
              </a:lnSpc>
            </a:pPr>
            <a:r>
              <a:rPr lang="en-GB" sz="1000" smtClean="0">
                <a:solidFill>
                  <a:srgbClr val="FFFFFF"/>
                </a:solidFill>
              </a:rPr>
              <a:t>Según el Real Decreto 4/2010    , un esquema de metadatos es un instrumento que define la incorporación y gestión de los metadatos de contenido, contexto y estructura de los documentos electrónicos a lo largo de su ciclo de vida.</a:t>
            </a:r>
          </a:p>
          <a:p>
            <a:pPr>
              <a:lnSpc>
                <a:spcPct val="80000"/>
              </a:lnSpc>
            </a:pPr>
            <a:r>
              <a:rPr lang="en-GB" sz="1000" smtClean="0">
                <a:solidFill>
                  <a:srgbClr val="FFFFFF"/>
                </a:solidFill>
              </a:rPr>
              <a:t>Previsto en la Norma Técnica de Interoperabilidad de Política de gestión de documentos electrónicos ,  el eEMGDE v2.0 tiene un carácter general, aplicable en ámbitos de diversa índole y con diferentes grados de complejidad en la gestión de documentos, y con margen para seleccionar lo específicamente aplicable en cada entidad.</a:t>
            </a:r>
          </a:p>
          <a:p>
            <a:pPr>
              <a:lnSpc>
                <a:spcPct val="80000"/>
              </a:lnSpc>
            </a:pPr>
            <a:endParaRPr lang="es-ES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3566" y="2130426"/>
            <a:ext cx="10240407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07131" y="3886200"/>
            <a:ext cx="843327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20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32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34465" y="274639"/>
            <a:ext cx="2710696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2377" y="274639"/>
            <a:ext cx="7931296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97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3566" y="2130426"/>
            <a:ext cx="10240407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07131" y="3886200"/>
            <a:ext cx="843327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523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40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1673" y="4406901"/>
            <a:ext cx="1024040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51673" y="2906713"/>
            <a:ext cx="1024040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1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2377" y="1600201"/>
            <a:ext cx="53209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24165" y="1600201"/>
            <a:ext cx="53209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45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2377" y="1535113"/>
            <a:ext cx="53230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2377" y="2174875"/>
            <a:ext cx="53230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19983" y="1535113"/>
            <a:ext cx="532517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19983" y="2174875"/>
            <a:ext cx="532517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233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193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696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2378" y="273050"/>
            <a:ext cx="39635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0253" y="273051"/>
            <a:ext cx="67349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2378" y="1435101"/>
            <a:ext cx="39635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0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633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1402" y="4800600"/>
            <a:ext cx="722852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61402" y="612775"/>
            <a:ext cx="722852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61402" y="5367338"/>
            <a:ext cx="722852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789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96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34465" y="274639"/>
            <a:ext cx="2710696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2377" y="274639"/>
            <a:ext cx="7931296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47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1673" y="4406901"/>
            <a:ext cx="1024040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51673" y="2906713"/>
            <a:ext cx="1024040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76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2377" y="1600201"/>
            <a:ext cx="53209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24165" y="1600201"/>
            <a:ext cx="53209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95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2377" y="1535113"/>
            <a:ext cx="53230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2377" y="2174875"/>
            <a:ext cx="53230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19983" y="1535113"/>
            <a:ext cx="532517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19983" y="2174875"/>
            <a:ext cx="532517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56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54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52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2378" y="273050"/>
            <a:ext cx="39635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0253" y="273051"/>
            <a:ext cx="67349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2378" y="1435101"/>
            <a:ext cx="39635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52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1402" y="4800600"/>
            <a:ext cx="722852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61402" y="612775"/>
            <a:ext cx="722852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61402" y="5367338"/>
            <a:ext cx="722852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es\Presentacions\Arxivers'17\200x200bb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8359" cy="160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118359" y="274638"/>
            <a:ext cx="8844901" cy="73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2377" y="1600201"/>
            <a:ext cx="108427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2377" y="6356351"/>
            <a:ext cx="2811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16242" y="6356351"/>
            <a:ext cx="3815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34069" y="6356351"/>
            <a:ext cx="2811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897" y="193969"/>
            <a:ext cx="834879" cy="9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35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41347" y="274638"/>
            <a:ext cx="11394963" cy="73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2377" y="1600201"/>
            <a:ext cx="108427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2377" y="6356351"/>
            <a:ext cx="2811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17D0-7A5D-9041-9B57-6B66189C82EE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16242" y="6356351"/>
            <a:ext cx="3815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34069" y="6356351"/>
            <a:ext cx="2811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EDE98-CA6E-F74F-A758-95347096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linkedin.com/in/ascenmoro/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10" Type="http://schemas.openxmlformats.org/officeDocument/2006/relationships/image" Target="../media/image46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17" Type="http://schemas.openxmlformats.org/officeDocument/2006/relationships/image" Target="../media/image74.png"/><Relationship Id="rId2" Type="http://schemas.openxmlformats.org/officeDocument/2006/relationships/image" Target="../media/image59.jpe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5" Type="http://schemas.openxmlformats.org/officeDocument/2006/relationships/image" Target="../media/image72.png"/><Relationship Id="rId10" Type="http://schemas.openxmlformats.org/officeDocument/2006/relationships/image" Target="../media/image67.jpeg"/><Relationship Id="rId19" Type="http://schemas.openxmlformats.org/officeDocument/2006/relationships/image" Target="../media/image46.png"/><Relationship Id="rId4" Type="http://schemas.openxmlformats.org/officeDocument/2006/relationships/image" Target="../media/image61.jpeg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1.png"/><Relationship Id="rId5" Type="http://schemas.openxmlformats.org/officeDocument/2006/relationships/hyperlink" Target="http://www.boe.es/buscar/act.php?id=BOE-A-2010-1331" TargetMode="External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ctrTitle"/>
          </p:nvPr>
        </p:nvSpPr>
        <p:spPr>
          <a:xfrm>
            <a:off x="0" y="612299"/>
            <a:ext cx="12047538" cy="962502"/>
          </a:xfrm>
        </p:spPr>
        <p:txBody>
          <a:bodyPr>
            <a:normAutofit/>
          </a:bodyPr>
          <a:lstStyle/>
          <a:p>
            <a:pPr eaLnBrk="1" hangingPunct="1"/>
            <a:r>
              <a:rPr lang="ca-ES" sz="3600" b="1" dirty="0">
                <a:solidFill>
                  <a:srgbClr val="006666"/>
                </a:solidFill>
              </a:rPr>
              <a:t>Illes de </a:t>
            </a:r>
            <a:r>
              <a:rPr lang="ca-ES" sz="3600" b="1" dirty="0" smtClean="0">
                <a:solidFill>
                  <a:srgbClr val="006666"/>
                </a:solidFill>
              </a:rPr>
              <a:t>coneixement en </a:t>
            </a:r>
            <a:r>
              <a:rPr lang="ca-ES" sz="3600" b="1" dirty="0">
                <a:solidFill>
                  <a:srgbClr val="006666"/>
                </a:solidFill>
              </a:rPr>
              <a:t>un oceà de dades</a:t>
            </a:r>
          </a:p>
        </p:txBody>
      </p:sp>
      <p:sp>
        <p:nvSpPr>
          <p:cNvPr id="38914" name="2 Subtítulo"/>
          <p:cNvSpPr>
            <a:spLocks noGrp="1"/>
          </p:cNvSpPr>
          <p:nvPr>
            <p:ph type="subTitle" idx="1"/>
          </p:nvPr>
        </p:nvSpPr>
        <p:spPr>
          <a:xfrm>
            <a:off x="1849727" y="4293194"/>
            <a:ext cx="8432805" cy="1752194"/>
          </a:xfrm>
        </p:spPr>
        <p:txBody>
          <a:bodyPr/>
          <a:lstStyle/>
          <a:p>
            <a:pPr eaLnBrk="1" hangingPunct="1"/>
            <a:endParaRPr lang="es-ES" smtClean="0">
              <a:solidFill>
                <a:srgbClr val="898989"/>
              </a:solidFill>
            </a:endParaRPr>
          </a:p>
        </p:txBody>
      </p:sp>
      <p:pic>
        <p:nvPicPr>
          <p:cNvPr id="38915" name="Picture 4" descr="Imagen relacionada"/>
          <p:cNvPicPr>
            <a:picLocks noChangeAspect="1" noChangeArrowheads="1"/>
          </p:cNvPicPr>
          <p:nvPr/>
        </p:nvPicPr>
        <p:blipFill>
          <a:blip r:embed="rId3"/>
          <a:srcRect t="8134" r="995" b="15417"/>
          <a:stretch>
            <a:fillRect/>
          </a:stretch>
        </p:blipFill>
        <p:spPr bwMode="auto">
          <a:xfrm>
            <a:off x="0" y="2511706"/>
            <a:ext cx="12047538" cy="43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Projectes\Presentacions\Arxivers'17\logohea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2" y="6827"/>
            <a:ext cx="6274759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7089" y="1500595"/>
            <a:ext cx="119270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 sz="2800"/>
            </a:pPr>
            <a:r>
              <a:rPr lang="ca-ES" sz="2000" dirty="0"/>
              <a:t>Ascen Moro </a:t>
            </a:r>
          </a:p>
          <a:p>
            <a:pPr lvl="0" algn="r">
              <a:defRPr sz="2800"/>
            </a:pPr>
            <a:r>
              <a:rPr lang="ca-ES" sz="1600" b="1" dirty="0"/>
              <a:t>Responsable Unitat de Gestió del Coneixement i </a:t>
            </a:r>
            <a:r>
              <a:rPr lang="ca-ES" sz="1600" b="1" dirty="0" smtClean="0"/>
              <a:t>Qualitat</a:t>
            </a:r>
          </a:p>
          <a:p>
            <a:pPr lvl="0" algn="r">
              <a:defRPr sz="2800"/>
            </a:pPr>
            <a:r>
              <a:rPr lang="ca-ES" sz="1600" b="1" dirty="0" smtClean="0"/>
              <a:t>Ajuntament de Sant </a:t>
            </a:r>
            <a:r>
              <a:rPr lang="ca-ES" sz="1600" b="1" dirty="0"/>
              <a:t>Feliu de </a:t>
            </a:r>
            <a:r>
              <a:rPr lang="ca-ES" sz="1600" b="1" dirty="0" smtClean="0"/>
              <a:t>Llobregat</a:t>
            </a:r>
            <a:endParaRPr lang="ca-ES" sz="1600" b="1" dirty="0"/>
          </a:p>
        </p:txBody>
      </p:sp>
      <p:sp>
        <p:nvSpPr>
          <p:cNvPr id="3" name="2 Rectángulo"/>
          <p:cNvSpPr/>
          <p:nvPr/>
        </p:nvSpPr>
        <p:spPr>
          <a:xfrm>
            <a:off x="0" y="1520916"/>
            <a:ext cx="97828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ca-ES" sz="2000" dirty="0"/>
              <a:t>Joaquim Mestres </a:t>
            </a:r>
          </a:p>
          <a:p>
            <a:pPr>
              <a:defRPr sz="2800"/>
            </a:pPr>
            <a:r>
              <a:rPr lang="es-ES" sz="1600" b="1" dirty="0"/>
              <a:t>Director </a:t>
            </a:r>
            <a:r>
              <a:rPr lang="es-ES" sz="1600" b="1" dirty="0" err="1" smtClean="0"/>
              <a:t>d’Operacions</a:t>
            </a:r>
            <a:endParaRPr lang="es-ES" sz="1600" b="1" dirty="0" smtClean="0"/>
          </a:p>
          <a:p>
            <a:pPr>
              <a:defRPr sz="2800"/>
            </a:pPr>
            <a:r>
              <a:rPr lang="es-ES" sz="1600" b="1" dirty="0" smtClean="0"/>
              <a:t>Audifilm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7185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ctrTitle"/>
          </p:nvPr>
        </p:nvSpPr>
        <p:spPr>
          <a:xfrm>
            <a:off x="0" y="799466"/>
            <a:ext cx="12034152" cy="734695"/>
          </a:xfrm>
        </p:spPr>
        <p:txBody>
          <a:bodyPr>
            <a:normAutofit/>
          </a:bodyPr>
          <a:lstStyle/>
          <a:p>
            <a:pPr eaLnBrk="1" hangingPunct="1"/>
            <a:r>
              <a:rPr lang="ca-ES" sz="3600" b="1" dirty="0">
                <a:solidFill>
                  <a:srgbClr val="006666"/>
                </a:solidFill>
              </a:rPr>
              <a:t>Illes de </a:t>
            </a:r>
            <a:r>
              <a:rPr lang="ca-ES" sz="3600" b="1" dirty="0" smtClean="0">
                <a:solidFill>
                  <a:srgbClr val="006666"/>
                </a:solidFill>
              </a:rPr>
              <a:t>coneixement en </a:t>
            </a:r>
            <a:r>
              <a:rPr lang="ca-ES" sz="3600" b="1" dirty="0">
                <a:solidFill>
                  <a:srgbClr val="006666"/>
                </a:solidFill>
              </a:rPr>
              <a:t>un oceà de dades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8915" name="Picture 4" descr="Imagen relacionada"/>
          <p:cNvPicPr>
            <a:picLocks noChangeAspect="1" noChangeArrowheads="1"/>
          </p:cNvPicPr>
          <p:nvPr/>
        </p:nvPicPr>
        <p:blipFill>
          <a:blip r:embed="rId3"/>
          <a:srcRect t="8134" r="995" b="15417"/>
          <a:stretch>
            <a:fillRect/>
          </a:stretch>
        </p:blipFill>
        <p:spPr bwMode="auto">
          <a:xfrm>
            <a:off x="0" y="2905760"/>
            <a:ext cx="12047538" cy="395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Projectes\Presentacions\Arxivers'17\logohea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2" y="6827"/>
            <a:ext cx="6274759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7089" y="1534160"/>
            <a:ext cx="11927063" cy="134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 sz="2800"/>
            </a:pPr>
            <a:r>
              <a:rPr lang="ca-ES" sz="2000" dirty="0"/>
              <a:t>Ascen Moro </a:t>
            </a:r>
          </a:p>
          <a:p>
            <a:pPr lvl="0" algn="r">
              <a:defRPr sz="2800"/>
            </a:pPr>
            <a:r>
              <a:rPr lang="ca-ES" sz="1600" b="1" dirty="0"/>
              <a:t>Responsable Unitat de Gestió del Coneixement i </a:t>
            </a:r>
            <a:r>
              <a:rPr lang="ca-ES" sz="1600" b="1" dirty="0" smtClean="0"/>
              <a:t>Qualitat</a:t>
            </a:r>
          </a:p>
          <a:p>
            <a:pPr lvl="0" algn="r">
              <a:defRPr sz="2800"/>
            </a:pPr>
            <a:r>
              <a:rPr lang="ca-ES" sz="1600" b="1" dirty="0" smtClean="0"/>
              <a:t>Ajuntament de Sant </a:t>
            </a:r>
            <a:r>
              <a:rPr lang="ca-ES" sz="1600" b="1" dirty="0"/>
              <a:t>Feliu de Llobregat</a:t>
            </a:r>
          </a:p>
          <a:p>
            <a:pPr algn="r" defTabSz="914781">
              <a:spcBef>
                <a:spcPct val="5000"/>
              </a:spcBef>
              <a:buClr>
                <a:srgbClr val="AC0F54"/>
              </a:buClr>
            </a:pPr>
            <a:r>
              <a:rPr lang="es-ES" sz="1400" dirty="0" smtClean="0">
                <a:latin typeface="Calibri" pitchFamily="34" charset="0"/>
                <a:hlinkClick r:id="rId5"/>
              </a:rPr>
              <a:t>https</a:t>
            </a:r>
            <a:r>
              <a:rPr lang="es-ES" sz="1400" dirty="0">
                <a:latin typeface="Calibri" pitchFamily="34" charset="0"/>
                <a:hlinkClick r:id="rId5"/>
              </a:rPr>
              <a:t>://www.linkedin.com/in/ascenmoro</a:t>
            </a:r>
            <a:r>
              <a:rPr lang="es-ES" sz="1400" dirty="0" smtClean="0">
                <a:latin typeface="Calibri" pitchFamily="34" charset="0"/>
                <a:hlinkClick r:id="rId5"/>
              </a:rPr>
              <a:t>/</a:t>
            </a:r>
            <a:endParaRPr lang="es-ES" sz="1400" dirty="0" smtClean="0">
              <a:latin typeface="Calibri" pitchFamily="34" charset="0"/>
            </a:endParaRPr>
          </a:p>
          <a:p>
            <a:pPr algn="r" defTabSz="914781">
              <a:spcBef>
                <a:spcPct val="5000"/>
              </a:spcBef>
              <a:buClr>
                <a:srgbClr val="AC0F54"/>
              </a:buClr>
            </a:pPr>
            <a:r>
              <a:rPr lang="es-ES" sz="1400" dirty="0">
                <a:latin typeface="Calibri" pitchFamily="34" charset="0"/>
              </a:rPr>
              <a:t>@</a:t>
            </a:r>
            <a:r>
              <a:rPr lang="es-ES" sz="1400" dirty="0" err="1">
                <a:latin typeface="Calibri" pitchFamily="34" charset="0"/>
              </a:rPr>
              <a:t>ascenmoro</a:t>
            </a:r>
            <a:endParaRPr lang="es-E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n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9536" y="1064968"/>
            <a:ext cx="8343379" cy="269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1570" y="3717065"/>
            <a:ext cx="12047537" cy="738017"/>
          </a:xfrm>
          <a:prstGeom prst="rect">
            <a:avLst/>
          </a:prstGeom>
          <a:solidFill>
            <a:srgbClr val="171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r>
              <a:rPr lang="es-ES_tradnl" sz="1500"/>
              <a:t>a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/>
          <a:srcRect l="13693" t="18575" r="8006" b="16702"/>
          <a:stretch>
            <a:fillRect/>
          </a:stretch>
        </p:blipFill>
        <p:spPr bwMode="auto">
          <a:xfrm>
            <a:off x="4469779" y="3732936"/>
            <a:ext cx="3487652" cy="70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ángulo 23"/>
          <p:cNvSpPr/>
          <p:nvPr/>
        </p:nvSpPr>
        <p:spPr>
          <a:xfrm>
            <a:off x="-12551" y="4528090"/>
            <a:ext cx="1954842" cy="2060098"/>
          </a:xfrm>
          <a:prstGeom prst="rect">
            <a:avLst/>
          </a:prstGeom>
          <a:solidFill>
            <a:srgbClr val="656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_tradnl" sz="1500"/>
          </a:p>
        </p:txBody>
      </p:sp>
      <p:sp>
        <p:nvSpPr>
          <p:cNvPr id="26" name="Rectángulo 25"/>
          <p:cNvSpPr/>
          <p:nvPr/>
        </p:nvSpPr>
        <p:spPr>
          <a:xfrm>
            <a:off x="2009755" y="4528090"/>
            <a:ext cx="1953273" cy="2060098"/>
          </a:xfrm>
          <a:prstGeom prst="rect">
            <a:avLst/>
          </a:prstGeom>
          <a:solidFill>
            <a:srgbClr val="976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_tradnl" sz="1500"/>
          </a:p>
        </p:txBody>
      </p:sp>
      <p:sp>
        <p:nvSpPr>
          <p:cNvPr id="27" name="Rectángulo 26"/>
          <p:cNvSpPr/>
          <p:nvPr/>
        </p:nvSpPr>
        <p:spPr>
          <a:xfrm>
            <a:off x="4030490" y="4528090"/>
            <a:ext cx="1954842" cy="2060098"/>
          </a:xfrm>
          <a:prstGeom prst="rect">
            <a:avLst/>
          </a:prstGeom>
          <a:solidFill>
            <a:srgbClr val="B01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_tradnl" sz="1500"/>
          </a:p>
        </p:txBody>
      </p:sp>
      <p:sp>
        <p:nvSpPr>
          <p:cNvPr id="28" name="Rectángulo 27"/>
          <p:cNvSpPr/>
          <p:nvPr/>
        </p:nvSpPr>
        <p:spPr>
          <a:xfrm>
            <a:off x="6051226" y="4528090"/>
            <a:ext cx="1953273" cy="2060098"/>
          </a:xfrm>
          <a:prstGeom prst="rect">
            <a:avLst/>
          </a:prstGeom>
          <a:solidFill>
            <a:srgbClr val="171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_tradnl" sz="1500"/>
          </a:p>
        </p:txBody>
      </p:sp>
      <p:sp>
        <p:nvSpPr>
          <p:cNvPr id="29" name="Rectángulo 28"/>
          <p:cNvSpPr/>
          <p:nvPr/>
        </p:nvSpPr>
        <p:spPr>
          <a:xfrm>
            <a:off x="8071961" y="4528090"/>
            <a:ext cx="1954842" cy="2060098"/>
          </a:xfrm>
          <a:prstGeom prst="rect">
            <a:avLst/>
          </a:prstGeom>
          <a:solidFill>
            <a:srgbClr val="A3A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_tradnl" sz="1500"/>
          </a:p>
        </p:txBody>
      </p:sp>
      <p:sp>
        <p:nvSpPr>
          <p:cNvPr id="30" name="Rectángulo 29"/>
          <p:cNvSpPr/>
          <p:nvPr/>
        </p:nvSpPr>
        <p:spPr>
          <a:xfrm>
            <a:off x="10092696" y="4528090"/>
            <a:ext cx="1954842" cy="2060098"/>
          </a:xfrm>
          <a:prstGeom prst="rect">
            <a:avLst/>
          </a:prstGeom>
          <a:solidFill>
            <a:srgbClr val="6C6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_tradnl" sz="1500"/>
          </a:p>
        </p:txBody>
      </p:sp>
      <p:sp>
        <p:nvSpPr>
          <p:cNvPr id="39947" name="Rectángulo 8"/>
          <p:cNvSpPr>
            <a:spLocks noChangeArrowheads="1"/>
          </p:cNvSpPr>
          <p:nvPr/>
        </p:nvSpPr>
        <p:spPr bwMode="auto">
          <a:xfrm>
            <a:off x="249454" y="5132788"/>
            <a:ext cx="1700682" cy="53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pPr eaLnBrk="0" hangingPunct="0"/>
            <a:r>
              <a:rPr lang="es-ES" sz="1500" b="1">
                <a:solidFill>
                  <a:schemeClr val="bg1"/>
                </a:solidFill>
                <a:latin typeface="Calibri" pitchFamily="34" charset="0"/>
              </a:rPr>
              <a:t>Millorar la connectivitat</a:t>
            </a:r>
          </a:p>
        </p:txBody>
      </p:sp>
      <p:sp>
        <p:nvSpPr>
          <p:cNvPr id="39948" name="Rectángulo 9"/>
          <p:cNvSpPr>
            <a:spLocks noChangeArrowheads="1"/>
          </p:cNvSpPr>
          <p:nvPr/>
        </p:nvSpPr>
        <p:spPr bwMode="auto">
          <a:xfrm>
            <a:off x="2039562" y="5132787"/>
            <a:ext cx="1983082" cy="77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pPr eaLnBrk="0" hangingPunct="0"/>
            <a:r>
              <a:rPr lang="es-ES" sz="1500" b="1" dirty="0" err="1">
                <a:solidFill>
                  <a:schemeClr val="bg1"/>
                </a:solidFill>
                <a:latin typeface="Calibri" pitchFamily="34" charset="0"/>
              </a:rPr>
              <a:t>Desenvolupament</a:t>
            </a:r>
            <a:r>
              <a:rPr lang="es-ES" sz="1500" b="1" dirty="0">
                <a:solidFill>
                  <a:schemeClr val="bg1"/>
                </a:solidFill>
                <a:latin typeface="Calibri" pitchFamily="34" charset="0"/>
              </a:rPr>
              <a:t> de </a:t>
            </a:r>
            <a:r>
              <a:rPr lang="es-ES" sz="1500" b="1" dirty="0" err="1">
                <a:solidFill>
                  <a:schemeClr val="bg1"/>
                </a:solidFill>
                <a:latin typeface="Calibri" pitchFamily="34" charset="0"/>
              </a:rPr>
              <a:t>l’economia</a:t>
            </a:r>
            <a:r>
              <a:rPr lang="es-ES" sz="1500" b="1" dirty="0">
                <a:solidFill>
                  <a:schemeClr val="bg1"/>
                </a:solidFill>
                <a:latin typeface="Calibri" pitchFamily="34" charset="0"/>
              </a:rPr>
              <a:t> </a:t>
            </a:r>
          </a:p>
          <a:p>
            <a:pPr eaLnBrk="0" hangingPunct="0"/>
            <a:r>
              <a:rPr lang="es-ES" sz="1500" b="1" smtClean="0">
                <a:solidFill>
                  <a:schemeClr val="bg1"/>
                </a:solidFill>
                <a:latin typeface="Calibri" pitchFamily="34" charset="0"/>
              </a:rPr>
              <a:t>digital</a:t>
            </a:r>
            <a:endParaRPr lang="es-ES" sz="1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49" name="Rectángulo 10"/>
          <p:cNvSpPr>
            <a:spLocks noChangeArrowheads="1"/>
          </p:cNvSpPr>
          <p:nvPr/>
        </p:nvSpPr>
        <p:spPr bwMode="auto">
          <a:xfrm>
            <a:off x="4207774" y="5132787"/>
            <a:ext cx="1601842" cy="100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pPr eaLnBrk="0" hangingPunct="0"/>
            <a:r>
              <a:rPr lang="es-ES" sz="1500" b="1" dirty="0" err="1">
                <a:solidFill>
                  <a:schemeClr val="bg1"/>
                </a:solidFill>
                <a:latin typeface="Calibri" pitchFamily="34" charset="0"/>
              </a:rPr>
              <a:t>Admin</a:t>
            </a:r>
            <a:r>
              <a:rPr lang="es-ES" sz="1500" b="1" dirty="0">
                <a:solidFill>
                  <a:schemeClr val="bg1"/>
                </a:solidFill>
                <a:latin typeface="Calibri" pitchFamily="34" charset="0"/>
              </a:rPr>
              <a:t>. </a:t>
            </a:r>
          </a:p>
          <a:p>
            <a:pPr eaLnBrk="0" hangingPunct="0"/>
            <a:r>
              <a:rPr lang="es-ES" sz="1500" b="1" dirty="0" err="1">
                <a:solidFill>
                  <a:schemeClr val="bg1"/>
                </a:solidFill>
                <a:latin typeface="Calibri" pitchFamily="34" charset="0"/>
              </a:rPr>
              <a:t>electrònica</a:t>
            </a:r>
            <a:r>
              <a:rPr lang="es-ES" sz="1500" b="1" dirty="0">
                <a:solidFill>
                  <a:schemeClr val="bg1"/>
                </a:solidFill>
                <a:latin typeface="Calibri" pitchFamily="34" charset="0"/>
              </a:rPr>
              <a:t> i </a:t>
            </a:r>
            <a:r>
              <a:rPr lang="es-ES" sz="1500" b="1" dirty="0" err="1">
                <a:solidFill>
                  <a:schemeClr val="bg1"/>
                </a:solidFill>
                <a:latin typeface="Calibri" pitchFamily="34" charset="0"/>
              </a:rPr>
              <a:t>serveis</a:t>
            </a:r>
            <a:r>
              <a:rPr lang="es-ES" sz="1500" b="1" dirty="0">
                <a:solidFill>
                  <a:schemeClr val="bg1"/>
                </a:solidFill>
                <a:latin typeface="Calibri" pitchFamily="34" charset="0"/>
              </a:rPr>
              <a:t> </a:t>
            </a:r>
            <a:r>
              <a:rPr lang="es-ES" sz="1500" b="1" dirty="0" err="1">
                <a:solidFill>
                  <a:schemeClr val="bg1"/>
                </a:solidFill>
                <a:latin typeface="Calibri" pitchFamily="34" charset="0"/>
              </a:rPr>
              <a:t>públics</a:t>
            </a:r>
            <a:r>
              <a:rPr lang="es-ES" sz="1500" b="1" dirty="0">
                <a:solidFill>
                  <a:schemeClr val="bg1"/>
                </a:solidFill>
                <a:latin typeface="Calibri" pitchFamily="34" charset="0"/>
              </a:rPr>
              <a:t> </a:t>
            </a:r>
            <a:endParaRPr lang="es-ES" sz="15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/>
            <a:r>
              <a:rPr lang="es-ES" sz="1500" b="1" dirty="0" err="1" smtClean="0">
                <a:solidFill>
                  <a:schemeClr val="bg1"/>
                </a:solidFill>
                <a:latin typeface="Calibri" pitchFamily="34" charset="0"/>
              </a:rPr>
              <a:t>digitals</a:t>
            </a:r>
            <a:endParaRPr lang="es-ES" sz="15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0" name="Rectángulo 16"/>
          <p:cNvSpPr>
            <a:spLocks noChangeArrowheads="1"/>
          </p:cNvSpPr>
          <p:nvPr/>
        </p:nvSpPr>
        <p:spPr bwMode="auto">
          <a:xfrm>
            <a:off x="6471690" y="5132788"/>
            <a:ext cx="1655183" cy="77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pPr eaLnBrk="0" hangingPunct="0"/>
            <a:r>
              <a:rPr lang="es-ES" sz="1500" b="1">
                <a:solidFill>
                  <a:schemeClr val="bg1"/>
                </a:solidFill>
                <a:latin typeface="Calibri" pitchFamily="34" charset="0"/>
              </a:rPr>
              <a:t>Privacitat, </a:t>
            </a:r>
          </a:p>
          <a:p>
            <a:pPr eaLnBrk="0" hangingPunct="0"/>
            <a:r>
              <a:rPr lang="es-ES" sz="1500" b="1">
                <a:solidFill>
                  <a:schemeClr val="bg1"/>
                </a:solidFill>
                <a:latin typeface="Calibri" pitchFamily="34" charset="0"/>
              </a:rPr>
              <a:t>confiança i </a:t>
            </a:r>
          </a:p>
          <a:p>
            <a:pPr eaLnBrk="0" hangingPunct="0"/>
            <a:r>
              <a:rPr lang="es-ES" sz="1500" b="1">
                <a:solidFill>
                  <a:schemeClr val="bg1"/>
                </a:solidFill>
                <a:latin typeface="Calibri" pitchFamily="34" charset="0"/>
              </a:rPr>
              <a:t>seguretat</a:t>
            </a:r>
          </a:p>
        </p:txBody>
      </p:sp>
      <p:sp>
        <p:nvSpPr>
          <p:cNvPr id="39951" name="Rectángulo 18"/>
          <p:cNvSpPr>
            <a:spLocks noChangeArrowheads="1"/>
          </p:cNvSpPr>
          <p:nvPr/>
        </p:nvSpPr>
        <p:spPr bwMode="auto">
          <a:xfrm>
            <a:off x="8450063" y="5132788"/>
            <a:ext cx="1110777" cy="53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1500" b="1">
                <a:solidFill>
                  <a:schemeClr val="bg1"/>
                </a:solidFill>
                <a:latin typeface="Calibri" pitchFamily="34" charset="0"/>
              </a:rPr>
              <a:t>R+D+i </a:t>
            </a:r>
          </a:p>
          <a:p>
            <a:r>
              <a:rPr lang="es-ES" sz="1500" b="1">
                <a:solidFill>
                  <a:schemeClr val="bg1"/>
                </a:solidFill>
                <a:latin typeface="Calibri" pitchFamily="34" charset="0"/>
              </a:rPr>
              <a:t>en les TIC</a:t>
            </a:r>
            <a:endParaRPr lang="es-ES_tradnl" sz="1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2" name="Rectángulo 30"/>
          <p:cNvSpPr>
            <a:spLocks noChangeArrowheads="1"/>
          </p:cNvSpPr>
          <p:nvPr/>
        </p:nvSpPr>
        <p:spPr bwMode="auto">
          <a:xfrm>
            <a:off x="10398631" y="5132788"/>
            <a:ext cx="1405729" cy="53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pPr eaLnBrk="0" hangingPunct="0"/>
            <a:r>
              <a:rPr lang="es-ES" sz="1500" b="1" dirty="0" err="1">
                <a:solidFill>
                  <a:schemeClr val="bg1"/>
                </a:solidFill>
                <a:latin typeface="Calibri" pitchFamily="34" charset="0"/>
              </a:rPr>
              <a:t>Capacitació</a:t>
            </a:r>
            <a:r>
              <a:rPr lang="es-ES" sz="1500" b="1" dirty="0">
                <a:solidFill>
                  <a:schemeClr val="bg1"/>
                </a:solidFill>
                <a:latin typeface="Calibri" pitchFamily="34" charset="0"/>
              </a:rPr>
              <a:t> i </a:t>
            </a:r>
            <a:endParaRPr lang="es-ES" sz="15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/>
            <a:r>
              <a:rPr lang="es-ES" sz="1500" b="1" dirty="0" err="1" smtClean="0">
                <a:solidFill>
                  <a:schemeClr val="bg1"/>
                </a:solidFill>
                <a:latin typeface="Calibri" pitchFamily="34" charset="0"/>
              </a:rPr>
              <a:t>Formació</a:t>
            </a:r>
            <a:endParaRPr lang="es-ES" sz="15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3" name="CuadroTexto 32"/>
          <p:cNvSpPr txBox="1">
            <a:spLocks noChangeArrowheads="1"/>
          </p:cNvSpPr>
          <p:nvPr/>
        </p:nvSpPr>
        <p:spPr bwMode="auto">
          <a:xfrm>
            <a:off x="62756" y="4377312"/>
            <a:ext cx="580491" cy="64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_tradnl" sz="3700" b="1">
                <a:solidFill>
                  <a:schemeClr val="bg1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9954" name="CuadroTexto 34"/>
          <p:cNvSpPr txBox="1">
            <a:spLocks noChangeArrowheads="1"/>
          </p:cNvSpPr>
          <p:nvPr/>
        </p:nvSpPr>
        <p:spPr bwMode="auto">
          <a:xfrm>
            <a:off x="4091676" y="4377312"/>
            <a:ext cx="580491" cy="64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_tradnl" sz="3700" b="1">
                <a:solidFill>
                  <a:schemeClr val="bg1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9955" name="CuadroTexto 36"/>
          <p:cNvSpPr txBox="1">
            <a:spLocks noChangeArrowheads="1"/>
          </p:cNvSpPr>
          <p:nvPr/>
        </p:nvSpPr>
        <p:spPr bwMode="auto">
          <a:xfrm>
            <a:off x="2077217" y="4377312"/>
            <a:ext cx="580491" cy="64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_tradnl" sz="3700" b="1">
                <a:solidFill>
                  <a:schemeClr val="bg1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9956" name="CuadroTexto 46"/>
          <p:cNvSpPr txBox="1">
            <a:spLocks noChangeArrowheads="1"/>
          </p:cNvSpPr>
          <p:nvPr/>
        </p:nvSpPr>
        <p:spPr bwMode="auto">
          <a:xfrm>
            <a:off x="6104568" y="4377312"/>
            <a:ext cx="582059" cy="64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_tradnl" sz="3700" b="1">
                <a:solidFill>
                  <a:schemeClr val="bg1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9957" name="CuadroTexto 47"/>
          <p:cNvSpPr txBox="1">
            <a:spLocks noChangeArrowheads="1"/>
          </p:cNvSpPr>
          <p:nvPr/>
        </p:nvSpPr>
        <p:spPr bwMode="auto">
          <a:xfrm>
            <a:off x="8120596" y="4377312"/>
            <a:ext cx="580491" cy="64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_tradnl" sz="3700" b="1">
                <a:solidFill>
                  <a:schemeClr val="bg1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9958" name="CuadroTexto 48"/>
          <p:cNvSpPr txBox="1">
            <a:spLocks noChangeArrowheads="1"/>
          </p:cNvSpPr>
          <p:nvPr/>
        </p:nvSpPr>
        <p:spPr bwMode="auto">
          <a:xfrm>
            <a:off x="10135057" y="4377312"/>
            <a:ext cx="580491" cy="64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_tradnl" sz="3700" b="1">
                <a:solidFill>
                  <a:schemeClr val="bg1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9959" name="CuadroTexto 31"/>
          <p:cNvSpPr txBox="1">
            <a:spLocks noChangeArrowheads="1"/>
          </p:cNvSpPr>
          <p:nvPr/>
        </p:nvSpPr>
        <p:spPr bwMode="auto">
          <a:xfrm>
            <a:off x="663642" y="382500"/>
            <a:ext cx="4866710" cy="44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_tradnl" sz="2400">
                <a:solidFill>
                  <a:srgbClr val="B01657"/>
                </a:solidFill>
                <a:latin typeface="Calibri" pitchFamily="34" charset="0"/>
              </a:rPr>
              <a:t>El factor Europa </a:t>
            </a:r>
            <a:r>
              <a:rPr lang="es-ES_tradnl" sz="2400" b="1">
                <a:solidFill>
                  <a:srgbClr val="B01657"/>
                </a:solidFill>
                <a:latin typeface="Calibri" pitchFamily="34" charset="0"/>
              </a:rPr>
              <a:t>com a motor</a:t>
            </a:r>
          </a:p>
        </p:txBody>
      </p:sp>
      <p:cxnSp>
        <p:nvCxnSpPr>
          <p:cNvPr id="34" name="Conector recto 33"/>
          <p:cNvCxnSpPr/>
          <p:nvPr/>
        </p:nvCxnSpPr>
        <p:spPr>
          <a:xfrm>
            <a:off x="663642" y="265052"/>
            <a:ext cx="0" cy="841180"/>
          </a:xfrm>
          <a:prstGeom prst="line">
            <a:avLst/>
          </a:prstGeom>
          <a:ln w="25400">
            <a:solidFill>
              <a:srgbClr val="B016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61" name="Imagen 3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97063" y="265052"/>
            <a:ext cx="1330422" cy="4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44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039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5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5891" y="1099883"/>
            <a:ext cx="6404226" cy="525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CuadroTexto 1"/>
          <p:cNvSpPr txBox="1">
            <a:spLocks noChangeArrowheads="1"/>
          </p:cNvSpPr>
          <p:nvPr/>
        </p:nvSpPr>
        <p:spPr bwMode="auto">
          <a:xfrm>
            <a:off x="898979" y="838006"/>
            <a:ext cx="6772915" cy="44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_tradnl" sz="2400" b="1">
                <a:solidFill>
                  <a:srgbClr val="B01657"/>
                </a:solidFill>
                <a:latin typeface="Calibri" pitchFamily="34" charset="0"/>
              </a:rPr>
              <a:t>Estratègia d’Administració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831513" y="712624"/>
            <a:ext cx="0" cy="850703"/>
          </a:xfrm>
          <a:prstGeom prst="line">
            <a:avLst/>
          </a:prstGeom>
          <a:ln w="25400">
            <a:solidFill>
              <a:srgbClr val="B016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9517" y="265052"/>
            <a:ext cx="1877967" cy="57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CuadroTexto 5"/>
          <p:cNvSpPr txBox="1">
            <a:spLocks noChangeArrowheads="1"/>
          </p:cNvSpPr>
          <p:nvPr/>
        </p:nvSpPr>
        <p:spPr bwMode="auto">
          <a:xfrm>
            <a:off x="1159204" y="3259506"/>
            <a:ext cx="3984991" cy="161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_tradnl" sz="2000" dirty="0">
                <a:latin typeface="Calibri" pitchFamily="34" charset="0"/>
              </a:rPr>
              <a:t>Una </a:t>
            </a:r>
            <a:r>
              <a:rPr lang="es-ES_tradnl" sz="2000" dirty="0" err="1">
                <a:latin typeface="Calibri" pitchFamily="34" charset="0"/>
              </a:rPr>
              <a:t>organització</a:t>
            </a:r>
            <a:r>
              <a:rPr lang="es-ES_tradnl" sz="2000" dirty="0">
                <a:latin typeface="Calibri" pitchFamily="34" charset="0"/>
              </a:rPr>
              <a:t> administrativa </a:t>
            </a:r>
            <a:r>
              <a:rPr lang="es-ES_tradnl" sz="2000" dirty="0" err="1">
                <a:latin typeface="Calibri" pitchFamily="34" charset="0"/>
              </a:rPr>
              <a:t>intel.ligent</a:t>
            </a:r>
            <a:r>
              <a:rPr lang="es-ES_tradnl" sz="2000" dirty="0">
                <a:latin typeface="Calibri" pitchFamily="34" charset="0"/>
              </a:rPr>
              <a:t>, estructurada al </a:t>
            </a:r>
            <a:r>
              <a:rPr lang="es-ES_tradnl" sz="2000" dirty="0" err="1">
                <a:latin typeface="Calibri" pitchFamily="34" charset="0"/>
              </a:rPr>
              <a:t>voltant</a:t>
            </a:r>
            <a:r>
              <a:rPr lang="es-ES_tradnl" sz="2000" dirty="0">
                <a:latin typeface="Calibri" pitchFamily="34" charset="0"/>
              </a:rPr>
              <a:t> </a:t>
            </a:r>
            <a:r>
              <a:rPr lang="es-ES_tradnl" sz="2000" dirty="0" err="1">
                <a:latin typeface="Calibri" pitchFamily="34" charset="0"/>
              </a:rPr>
              <a:t>d’una</a:t>
            </a:r>
            <a:r>
              <a:rPr lang="es-ES_tradnl" sz="2000" dirty="0">
                <a:latin typeface="Calibri" pitchFamily="34" charset="0"/>
              </a:rPr>
              <a:t> </a:t>
            </a:r>
            <a:r>
              <a:rPr lang="es-ES_tradnl" sz="2000" b="1" dirty="0">
                <a:latin typeface="Calibri" pitchFamily="34" charset="0"/>
              </a:rPr>
              <a:t>arquitectura integrada</a:t>
            </a:r>
            <a:r>
              <a:rPr lang="es-ES_tradnl" sz="2000" dirty="0">
                <a:latin typeface="Calibri" pitchFamily="34" charset="0"/>
              </a:rPr>
              <a:t> de </a:t>
            </a:r>
            <a:r>
              <a:rPr lang="es-ES_tradnl" sz="2000" dirty="0" err="1">
                <a:latin typeface="Calibri" pitchFamily="34" charset="0"/>
              </a:rPr>
              <a:t>serveis</a:t>
            </a:r>
            <a:r>
              <a:rPr lang="es-ES_tradnl" sz="2000" dirty="0">
                <a:latin typeface="Calibri" pitchFamily="34" charset="0"/>
              </a:rPr>
              <a:t> orientada a </a:t>
            </a:r>
            <a:r>
              <a:rPr lang="es-ES_tradnl" sz="2000" dirty="0" err="1">
                <a:latin typeface="Calibri" pitchFamily="34" charset="0"/>
              </a:rPr>
              <a:t>processos</a:t>
            </a:r>
            <a:r>
              <a:rPr lang="es-ES_tradnl" sz="2000" dirty="0">
                <a:latin typeface="Calibri" pitchFamily="34" charset="0"/>
              </a:rPr>
              <a:t> </a:t>
            </a:r>
          </a:p>
          <a:p>
            <a:r>
              <a:rPr lang="es-ES_tradnl" sz="2000" dirty="0" err="1">
                <a:latin typeface="Calibri" pitchFamily="34" charset="0"/>
              </a:rPr>
              <a:t>simplificats</a:t>
            </a:r>
            <a:r>
              <a:rPr lang="es-ES_tradnl" sz="2000" dirty="0">
                <a:latin typeface="Calibri" pitchFamily="34" charset="0"/>
              </a:rPr>
              <a:t> i </a:t>
            </a:r>
            <a:r>
              <a:rPr lang="es-ES_tradnl" sz="2000" dirty="0" err="1">
                <a:latin typeface="Calibri" pitchFamily="34" charset="0"/>
              </a:rPr>
              <a:t>comuns</a:t>
            </a:r>
            <a:endParaRPr lang="es-ES_tradnl" sz="2000" dirty="0">
              <a:solidFill>
                <a:srgbClr val="B01657"/>
              </a:solidFill>
              <a:latin typeface="Calibri" pitchFamily="34" charset="0"/>
            </a:endParaRPr>
          </a:p>
        </p:txBody>
      </p:sp>
      <p:sp>
        <p:nvSpPr>
          <p:cNvPr id="41990" name="Rectángulo 7"/>
          <p:cNvSpPr>
            <a:spLocks noChangeArrowheads="1"/>
          </p:cNvSpPr>
          <p:nvPr/>
        </p:nvSpPr>
        <p:spPr bwMode="auto">
          <a:xfrm>
            <a:off x="831515" y="3047296"/>
            <a:ext cx="362416" cy="84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_tradnl" sz="5000">
                <a:solidFill>
                  <a:srgbClr val="B01657"/>
                </a:solidFill>
                <a:latin typeface="Calibri" pitchFamily="34" charset="0"/>
              </a:rPr>
              <a:t>“</a:t>
            </a:r>
            <a:endParaRPr lang="es-ES_tradnl" sz="5000">
              <a:latin typeface="Calibri" pitchFamily="34" charset="0"/>
            </a:endParaRPr>
          </a:p>
        </p:txBody>
      </p:sp>
      <p:sp>
        <p:nvSpPr>
          <p:cNvPr id="41991" name="Rectángulo 8"/>
          <p:cNvSpPr>
            <a:spLocks noChangeArrowheads="1"/>
          </p:cNvSpPr>
          <p:nvPr/>
        </p:nvSpPr>
        <p:spPr bwMode="auto">
          <a:xfrm>
            <a:off x="3423327" y="4407469"/>
            <a:ext cx="422802" cy="84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800" tIns="38400" rIns="76800" bIns="38400">
            <a:spAutoFit/>
          </a:bodyPr>
          <a:lstStyle/>
          <a:p>
            <a:r>
              <a:rPr lang="es-ES_tradnl" sz="5000">
                <a:solidFill>
                  <a:srgbClr val="B01657"/>
                </a:solidFill>
                <a:latin typeface="Calibri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8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agen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047538" cy="684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2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426741" y="404720"/>
            <a:ext cx="10815955" cy="791979"/>
          </a:xfrm>
        </p:spPr>
        <p:txBody>
          <a:bodyPr lIns="91412" tIns="45706" rIns="91412" bIns="45706" anchor="t"/>
          <a:lstStyle/>
          <a:p>
            <a:pPr eaLnBrk="1" hangingPunct="1"/>
            <a:r>
              <a:rPr lang="ca-ES" sz="2800" b="1">
                <a:solidFill>
                  <a:srgbClr val="AC0F54"/>
                </a:solidFill>
              </a:rPr>
              <a:t>La integració de les eines de gestió en el SGD</a:t>
            </a: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710710" y="4509045"/>
            <a:ext cx="2656137" cy="77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/>
          <a:lstStyle/>
          <a:p>
            <a:pPr algn="ctr" eaLnBrk="0" hangingPunct="0">
              <a:spcBef>
                <a:spcPct val="20000"/>
              </a:spcBef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ca-ES" b="1">
                <a:solidFill>
                  <a:srgbClr val="AC0F54"/>
                </a:solidFill>
                <a:ea typeface="Microsoft YaHei" pitchFamily="34" charset="-122"/>
              </a:rPr>
              <a:t>Documentació de suport</a:t>
            </a:r>
          </a:p>
          <a:p>
            <a:pPr algn="ctr" eaLnBrk="0" hangingPunct="0">
              <a:spcBef>
                <a:spcPct val="20000"/>
              </a:spcBef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Manuals i protocols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4599998" y="1341127"/>
            <a:ext cx="2467870" cy="100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/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ca-ES" b="1">
                <a:solidFill>
                  <a:srgbClr val="000000"/>
                </a:solidFill>
                <a:ea typeface="Microsoft YaHei" pitchFamily="34" charset="-122"/>
              </a:rPr>
              <a:t>Entorn Paper</a:t>
            </a: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Els arxius de les oficines</a:t>
            </a: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3936357" y="4724895"/>
            <a:ext cx="4458797" cy="122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/>
          <a:lstStyle/>
          <a:p>
            <a:pPr algn="ctr" eaLnBrk="0" hangingPunct="0">
              <a:spcBef>
                <a:spcPct val="20000"/>
              </a:spcBef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ca-ES" b="1">
                <a:solidFill>
                  <a:srgbClr val="000000"/>
                </a:solidFill>
                <a:ea typeface="Microsoft YaHei" pitchFamily="34" charset="-122"/>
              </a:rPr>
              <a:t>Entorn electrònic</a:t>
            </a:r>
          </a:p>
          <a:p>
            <a:pPr eaLnBrk="0" hangingPunct="0">
              <a:spcBef>
                <a:spcPct val="20000"/>
              </a:spcBef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Web semàntica  </a:t>
            </a:r>
          </a:p>
          <a:p>
            <a:pPr eaLnBrk="0" hangingPunct="0">
              <a:spcBef>
                <a:spcPct val="20000"/>
              </a:spcBef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Carpetes de la Xarxa (X, L, M,..)</a:t>
            </a:r>
          </a:p>
          <a:p>
            <a:pPr eaLnBrk="0" hangingPunct="0">
              <a:spcBef>
                <a:spcPct val="20000"/>
              </a:spcBef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Aplicacions corporatives (SdE, Matrix, ..)</a:t>
            </a:r>
          </a:p>
        </p:txBody>
      </p:sp>
      <p:grpSp>
        <p:nvGrpSpPr>
          <p:cNvPr id="44037" name="Agrupa 21"/>
          <p:cNvGrpSpPr>
            <a:grpSpLocks/>
          </p:cNvGrpSpPr>
          <p:nvPr/>
        </p:nvGrpSpPr>
        <p:grpSpPr bwMode="auto">
          <a:xfrm>
            <a:off x="4126193" y="2277537"/>
            <a:ext cx="3751226" cy="2331497"/>
            <a:chOff x="3131840" y="2276872"/>
            <a:chExt cx="2847008" cy="2332858"/>
          </a:xfrm>
        </p:grpSpPr>
        <p:pic>
          <p:nvPicPr>
            <p:cNvPr id="4404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1840" y="2276872"/>
              <a:ext cx="2847008" cy="233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5" name="Rectangle 6"/>
            <p:cNvSpPr>
              <a:spLocks noChangeArrowheads="1"/>
            </p:cNvSpPr>
            <p:nvPr/>
          </p:nvSpPr>
          <p:spPr bwMode="auto">
            <a:xfrm>
              <a:off x="3563938" y="2995538"/>
              <a:ext cx="2087562" cy="122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/>
            <a:lstStyle/>
            <a:p>
              <a:pPr algn="ctr"/>
              <a:r>
                <a:rPr lang="ca-ES" b="1">
                  <a:solidFill>
                    <a:srgbClr val="FFFFFF"/>
                  </a:solidFill>
                  <a:ea typeface="Microsoft YaHei" pitchFamily="34" charset="-122"/>
                </a:rPr>
                <a:t>Sistema de Gestió Documental</a:t>
              </a:r>
            </a:p>
            <a:p>
              <a:pPr algn="ctr"/>
              <a:r>
                <a:rPr lang="ca-ES" b="1">
                  <a:solidFill>
                    <a:srgbClr val="000000"/>
                  </a:solidFill>
                  <a:ea typeface="Microsoft YaHei" pitchFamily="34" charset="-122"/>
                </a:rPr>
                <a:t>GD- MATRIX</a:t>
              </a:r>
            </a:p>
          </p:txBody>
        </p:sp>
      </p:grpSp>
      <p:sp>
        <p:nvSpPr>
          <p:cNvPr id="44038" name="Rectangle 11"/>
          <p:cNvSpPr>
            <a:spLocks noChangeArrowheads="1"/>
          </p:cNvSpPr>
          <p:nvPr/>
        </p:nvSpPr>
        <p:spPr bwMode="auto">
          <a:xfrm>
            <a:off x="520873" y="1412548"/>
            <a:ext cx="3321350" cy="16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/>
          <a:lstStyle/>
          <a:p>
            <a:pPr eaLnBrk="0" hangingPunct="0">
              <a:spcBef>
                <a:spcPct val="20000"/>
              </a:spcBef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ca-ES" b="1">
                <a:solidFill>
                  <a:srgbClr val="AC0F54"/>
                </a:solidFill>
                <a:ea typeface="Microsoft YaHei" pitchFamily="34" charset="-122"/>
              </a:rPr>
              <a:t>Polítiques del Gestor</a:t>
            </a:r>
          </a:p>
          <a:p>
            <a:pPr eaLnBrk="0" hangingPunct="0">
              <a:spcBef>
                <a:spcPct val="20000"/>
              </a:spcBef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Disposició</a:t>
            </a:r>
          </a:p>
          <a:p>
            <a:pPr eaLnBrk="0" hangingPunct="0">
              <a:spcBef>
                <a:spcPct val="20000"/>
              </a:spcBef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Conservació i retenció</a:t>
            </a:r>
          </a:p>
          <a:p>
            <a:pPr eaLnBrk="0" hangingPunct="0">
              <a:spcBef>
                <a:spcPct val="20000"/>
              </a:spcBef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Migració</a:t>
            </a:r>
          </a:p>
          <a:p>
            <a:pPr eaLnBrk="0" hangingPunct="0">
              <a:spcBef>
                <a:spcPct val="20000"/>
              </a:spcBef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Accés i seguretat</a:t>
            </a: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8680692" y="1412548"/>
            <a:ext cx="3035810" cy="273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ca-ES" b="1">
                <a:solidFill>
                  <a:srgbClr val="AC0F54"/>
                </a:solidFill>
                <a:ea typeface="Microsoft YaHei" pitchFamily="34" charset="-122"/>
              </a:rPr>
              <a:t>Eines de gestió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QdC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Tipologies documentals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Calendaris de retenció i eliminació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Catàleg de procediments i tràmits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Catàleg de documents i dades interoperables</a:t>
            </a:r>
          </a:p>
        </p:txBody>
      </p:sp>
      <p:sp>
        <p:nvSpPr>
          <p:cNvPr id="44040" name="Rectangle 15"/>
          <p:cNvSpPr>
            <a:spLocks noChangeArrowheads="1"/>
          </p:cNvSpPr>
          <p:nvPr/>
        </p:nvSpPr>
        <p:spPr bwMode="auto">
          <a:xfrm>
            <a:off x="8680692" y="4374139"/>
            <a:ext cx="3035810" cy="107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/>
          <a:lstStyle/>
          <a:p>
            <a:pPr eaLnBrk="0" hangingPunct="0">
              <a:spcBef>
                <a:spcPct val="20000"/>
              </a:spcBef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ca-ES" b="1">
                <a:solidFill>
                  <a:srgbClr val="AC0F54"/>
                </a:solidFill>
                <a:ea typeface="Microsoft YaHei" pitchFamily="34" charset="-122"/>
              </a:rPr>
              <a:t>Responsabilitats</a:t>
            </a:r>
          </a:p>
          <a:p>
            <a:pPr eaLnBrk="0" hangingPunct="0">
              <a:spcBef>
                <a:spcPct val="20000"/>
              </a:spcBef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Manteniment del QdC</a:t>
            </a:r>
          </a:p>
          <a:p>
            <a:pPr eaLnBrk="0" hangingPunct="0">
              <a:spcBef>
                <a:spcPct val="20000"/>
              </a:spcBef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Gestor de documents</a:t>
            </a:r>
          </a:p>
          <a:p>
            <a:pPr eaLnBrk="0" hangingPunct="0">
              <a:spcBef>
                <a:spcPct val="20000"/>
              </a:spcBef>
              <a:buClr>
                <a:srgbClr val="BBE0E3"/>
              </a:buClr>
              <a:buSzPct val="65000"/>
              <a:buFont typeface="Wingdings" pitchFamily="2" charset="2"/>
              <a:buNone/>
            </a:pPr>
            <a:r>
              <a:rPr lang="ca-ES" sz="1400">
                <a:solidFill>
                  <a:srgbClr val="000000"/>
                </a:solidFill>
                <a:ea typeface="Microsoft YaHei" pitchFamily="34" charset="-122"/>
              </a:rPr>
              <a:t>Rols</a:t>
            </a:r>
          </a:p>
        </p:txBody>
      </p:sp>
      <p:sp>
        <p:nvSpPr>
          <p:cNvPr id="44041" name="Rectangle 17"/>
          <p:cNvSpPr>
            <a:spLocks noChangeArrowheads="1"/>
          </p:cNvSpPr>
          <p:nvPr/>
        </p:nvSpPr>
        <p:spPr bwMode="auto">
          <a:xfrm>
            <a:off x="616576" y="3501214"/>
            <a:ext cx="2348634" cy="36931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b="1">
                <a:solidFill>
                  <a:srgbClr val="AC0F54"/>
                </a:solidFill>
                <a:ea typeface="Microsoft YaHei" pitchFamily="34" charset="-122"/>
              </a:rPr>
              <a:t>Formació</a:t>
            </a:r>
            <a:endParaRPr lang="ca-ES">
              <a:solidFill>
                <a:srgbClr val="AC0F54"/>
              </a:solidFill>
              <a:ea typeface="Microsoft YaHei" pitchFamily="34" charset="-122"/>
            </a:endParaRPr>
          </a:p>
        </p:txBody>
      </p:sp>
      <p:sp>
        <p:nvSpPr>
          <p:cNvPr id="44043" name="Rectangle 21"/>
          <p:cNvSpPr>
            <a:spLocks noChangeArrowheads="1"/>
          </p:cNvSpPr>
          <p:nvPr/>
        </p:nvSpPr>
        <p:spPr bwMode="auto">
          <a:xfrm>
            <a:off x="616576" y="6166011"/>
            <a:ext cx="10910089" cy="369316"/>
          </a:xfrm>
          <a:prstGeom prst="rect">
            <a:avLst/>
          </a:prstGeom>
          <a:solidFill>
            <a:srgbClr val="AC0F54"/>
          </a:solidFill>
          <a:ln w="0" cap="rnd" algn="ctr">
            <a:noFill/>
            <a:prstDash val="sysDot"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1600" b="1">
                <a:solidFill>
                  <a:srgbClr val="FFFFFF"/>
                </a:solidFill>
                <a:ea typeface="Microsoft YaHei" pitchFamily="34" charset="-122"/>
              </a:rPr>
              <a:t>+ 140.400 expedients /  + de </a:t>
            </a:r>
            <a:r>
              <a:rPr lang="ca-ES" b="1">
                <a:solidFill>
                  <a:srgbClr val="FFFFFF"/>
                </a:solidFill>
                <a:ea typeface="Microsoft YaHei" pitchFamily="34" charset="-122"/>
              </a:rPr>
              <a:t>1.303.000</a:t>
            </a:r>
            <a:r>
              <a:rPr lang="ca-ES" sz="1600" b="1">
                <a:solidFill>
                  <a:srgbClr val="FFFFFF"/>
                </a:solidFill>
                <a:ea typeface="Microsoft YaHei" pitchFamily="34" charset="-122"/>
              </a:rPr>
              <a:t> documents  /  6.000 documents a la setmana</a:t>
            </a:r>
          </a:p>
        </p:txBody>
      </p:sp>
      <p:pic>
        <p:nvPicPr>
          <p:cNvPr id="15" name="Imagen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7063" y="265052"/>
            <a:ext cx="1330422" cy="4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4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21 Conector recto de flecha"/>
          <p:cNvCxnSpPr/>
          <p:nvPr/>
        </p:nvCxnSpPr>
        <p:spPr>
          <a:xfrm flipH="1">
            <a:off x="3592767" y="3044120"/>
            <a:ext cx="1851294" cy="791980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3664936" y="2467992"/>
            <a:ext cx="1849727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9" name="29 Grupo"/>
          <p:cNvGrpSpPr>
            <a:grpSpLocks/>
          </p:cNvGrpSpPr>
          <p:nvPr/>
        </p:nvGrpSpPr>
        <p:grpSpPr bwMode="auto">
          <a:xfrm>
            <a:off x="4505865" y="907840"/>
            <a:ext cx="3222508" cy="1079250"/>
            <a:chOff x="3348459" y="332656"/>
            <a:chExt cx="2447677" cy="1368152"/>
          </a:xfrm>
        </p:grpSpPr>
        <p:grpSp>
          <p:nvGrpSpPr>
            <p:cNvPr id="45076" name="Agrupa 3"/>
            <p:cNvGrpSpPr>
              <a:grpSpLocks/>
            </p:cNvGrpSpPr>
            <p:nvPr/>
          </p:nvGrpSpPr>
          <p:grpSpPr bwMode="auto">
            <a:xfrm>
              <a:off x="3348459" y="332656"/>
              <a:ext cx="2447677" cy="1368152"/>
              <a:chOff x="284237" y="764704"/>
              <a:chExt cx="3495675" cy="2200275"/>
            </a:xfrm>
          </p:grpSpPr>
          <p:sp>
            <p:nvSpPr>
              <p:cNvPr id="45078" name="Fletxa cap avall 2"/>
              <p:cNvSpPr>
                <a:spLocks noChangeArrowheads="1"/>
              </p:cNvSpPr>
              <p:nvPr/>
            </p:nvSpPr>
            <p:spPr bwMode="auto">
              <a:xfrm>
                <a:off x="3564409" y="1965149"/>
                <a:ext cx="145181" cy="385047"/>
              </a:xfrm>
              <a:prstGeom prst="downArrow">
                <a:avLst>
                  <a:gd name="adj1" fmla="val 50000"/>
                  <a:gd name="adj2" fmla="val 49999"/>
                </a:avLst>
              </a:prstGeom>
              <a:solidFill>
                <a:srgbClr val="F5CA8B"/>
              </a:solidFill>
              <a:ln w="25400" algn="ctr">
                <a:solidFill>
                  <a:srgbClr val="F5CA8B"/>
                </a:solidFill>
                <a:miter lim="800000"/>
                <a:headEnd/>
                <a:tailEnd/>
              </a:ln>
            </p:spPr>
            <p:txBody>
              <a:bodyPr lIns="108850" tIns="54425" rIns="108850" bIns="54425" anchor="ctr"/>
              <a:lstStyle/>
              <a:p>
                <a:pPr algn="ctr" defTabSz="914781"/>
                <a:endParaRPr lang="ca-ES" sz="1400">
                  <a:solidFill>
                    <a:srgbClr val="FFFFFF"/>
                  </a:solidFill>
                  <a:sym typeface="Arial" charset="0"/>
                </a:endParaRPr>
              </a:p>
            </p:txBody>
          </p:sp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4237" y="764704"/>
                <a:ext cx="3495675" cy="220027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/>
            </p:spPr>
          </p:pic>
        </p:grpSp>
        <p:pic>
          <p:nvPicPr>
            <p:cNvPr id="45077" name="Picture 4" descr="http://lacartadelabolsa.com/images/ilustraciones/10001490-hombre-de-negocios-apoyandose-en-el-simbolo-del-eur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91792" y="747678"/>
              <a:ext cx="404344" cy="364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0" name="32 Grupo"/>
          <p:cNvGrpSpPr>
            <a:grpSpLocks/>
          </p:cNvGrpSpPr>
          <p:nvPr/>
        </p:nvGrpSpPr>
        <p:grpSpPr bwMode="auto">
          <a:xfrm>
            <a:off x="8586559" y="4437623"/>
            <a:ext cx="3015414" cy="1218962"/>
            <a:chOff x="6512671" y="4001718"/>
            <a:chExt cx="2159968" cy="1736218"/>
          </a:xfrm>
        </p:grpSpPr>
        <p:sp>
          <p:nvSpPr>
            <p:cNvPr id="45074" name="14 CuadroTexto"/>
            <p:cNvSpPr txBox="1">
              <a:spLocks noChangeArrowheads="1"/>
            </p:cNvSpPr>
            <p:nvPr/>
          </p:nvSpPr>
          <p:spPr bwMode="auto">
            <a:xfrm>
              <a:off x="6512671" y="4001718"/>
              <a:ext cx="2158470" cy="726447"/>
            </a:xfrm>
            <a:prstGeom prst="rect">
              <a:avLst/>
            </a:prstGeom>
            <a:solidFill>
              <a:srgbClr val="F7ECD7"/>
            </a:solidFill>
            <a:ln w="9525">
              <a:solidFill>
                <a:srgbClr val="4B191A"/>
              </a:solidFill>
              <a:miter lim="800000"/>
              <a:headEnd/>
              <a:tailEnd/>
            </a:ln>
          </p:spPr>
          <p:txBody>
            <a:bodyPr lIns="108850" tIns="54425" rIns="108850" bIns="54425">
              <a:spAutoFit/>
            </a:bodyPr>
            <a:lstStyle/>
            <a:p>
              <a:pPr algn="ctr" defTabSz="914781"/>
              <a:r>
                <a:rPr lang="ca-ES" sz="1300" b="1">
                  <a:latin typeface="Calibri" pitchFamily="34" charset="0"/>
                  <a:sym typeface="Arial" charset="0"/>
                </a:rPr>
                <a:t>NOU </a:t>
              </a:r>
            </a:p>
            <a:p>
              <a:pPr algn="ctr" defTabSz="914781"/>
              <a:r>
                <a:rPr lang="ca-ES" sz="1300" b="1">
                  <a:latin typeface="Calibri" pitchFamily="34" charset="0"/>
                  <a:sym typeface="Arial" charset="0"/>
                </a:rPr>
                <a:t>INSTRUMENT</a:t>
              </a:r>
            </a:p>
          </p:txBody>
        </p:sp>
        <p:sp>
          <p:nvSpPr>
            <p:cNvPr id="45075" name="15 CuadroTexto"/>
            <p:cNvSpPr txBox="1">
              <a:spLocks noChangeArrowheads="1"/>
            </p:cNvSpPr>
            <p:nvPr/>
          </p:nvSpPr>
          <p:spPr bwMode="auto">
            <a:xfrm>
              <a:off x="6512671" y="4923814"/>
              <a:ext cx="2159968" cy="814122"/>
            </a:xfrm>
            <a:prstGeom prst="rect">
              <a:avLst/>
            </a:prstGeom>
            <a:solidFill>
              <a:srgbClr val="F5F5F5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lIns="108850" tIns="54425" rIns="108850" bIns="54425">
              <a:spAutoFit/>
            </a:bodyPr>
            <a:lstStyle/>
            <a:p>
              <a:pPr algn="ctr" defTabSz="914781"/>
              <a:r>
                <a:rPr lang="ca-ES" sz="1500" b="1">
                  <a:latin typeface="Calibri" pitchFamily="34" charset="0"/>
                  <a:sym typeface="Arial" charset="0"/>
                </a:rPr>
                <a:t> Creació del Registre de funcionaris/personal habilitat</a:t>
              </a:r>
            </a:p>
          </p:txBody>
        </p:sp>
      </p:grpSp>
      <p:sp>
        <p:nvSpPr>
          <p:cNvPr id="45061" name="18 CuadroTexto"/>
          <p:cNvSpPr txBox="1">
            <a:spLocks noChangeArrowheads="1"/>
          </p:cNvSpPr>
          <p:nvPr/>
        </p:nvSpPr>
        <p:spPr bwMode="auto">
          <a:xfrm>
            <a:off x="1564189" y="4005924"/>
            <a:ext cx="6357159" cy="399957"/>
          </a:xfrm>
          <a:prstGeom prst="rect">
            <a:avLst/>
          </a:prstGeom>
          <a:solidFill>
            <a:srgbClr val="FFF5D5"/>
          </a:solidFill>
          <a:ln w="38100">
            <a:solidFill>
              <a:srgbClr val="4B191A"/>
            </a:solidFill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4781"/>
            <a:r>
              <a:rPr lang="ca-ES" sz="2000" b="1">
                <a:latin typeface="Calibri" pitchFamily="34" charset="0"/>
                <a:sym typeface="Arial" charset="0"/>
              </a:rPr>
              <a:t>DIGITALITZACIÓ DEL REGISTRE D’ENTRADA</a:t>
            </a:r>
          </a:p>
        </p:txBody>
      </p:sp>
      <p:grpSp>
        <p:nvGrpSpPr>
          <p:cNvPr id="45062" name="27 Grupo"/>
          <p:cNvGrpSpPr>
            <a:grpSpLocks/>
          </p:cNvGrpSpPr>
          <p:nvPr/>
        </p:nvGrpSpPr>
        <p:grpSpPr bwMode="auto">
          <a:xfrm>
            <a:off x="236904" y="1772828"/>
            <a:ext cx="4504294" cy="930152"/>
            <a:chOff x="120212" y="528172"/>
            <a:chExt cx="3117244" cy="682513"/>
          </a:xfrm>
        </p:grpSpPr>
        <p:sp>
          <p:nvSpPr>
            <p:cNvPr id="45072" name="7 CuadroTexto"/>
            <p:cNvSpPr txBox="1">
              <a:spLocks noChangeArrowheads="1"/>
            </p:cNvSpPr>
            <p:nvPr/>
          </p:nvSpPr>
          <p:spPr bwMode="auto">
            <a:xfrm>
              <a:off x="120212" y="791281"/>
              <a:ext cx="3117244" cy="419404"/>
            </a:xfrm>
            <a:prstGeom prst="rect">
              <a:avLst/>
            </a:prstGeom>
            <a:solidFill>
              <a:srgbClr val="FFF5D5"/>
            </a:solidFill>
            <a:ln w="38100">
              <a:solidFill>
                <a:srgbClr val="4B191A"/>
              </a:solidFill>
              <a:miter lim="800000"/>
              <a:headEnd/>
              <a:tailEnd/>
            </a:ln>
          </p:spPr>
          <p:txBody>
            <a:bodyPr lIns="108850" tIns="54425" rIns="108850" bIns="54425">
              <a:spAutoFit/>
            </a:bodyPr>
            <a:lstStyle/>
            <a:p>
              <a:pPr algn="just" defTabSz="914781"/>
              <a:r>
                <a:rPr lang="ca-ES" sz="1500" b="1">
                  <a:latin typeface="Calibri" pitchFamily="34" charset="0"/>
                  <a:sym typeface="Arial" charset="0"/>
                </a:rPr>
                <a:t>REGISTRE  </a:t>
              </a:r>
            </a:p>
            <a:p>
              <a:pPr algn="just" defTabSz="914781"/>
              <a:r>
                <a:rPr lang="ca-ES" sz="1500" b="1">
                  <a:latin typeface="Calibri" pitchFamily="34" charset="0"/>
                  <a:sym typeface="Arial" charset="0"/>
                </a:rPr>
                <a:t>ELECTRÒNIC (L.11/2007 LAESP)</a:t>
              </a:r>
            </a:p>
          </p:txBody>
        </p:sp>
        <p:pic>
          <p:nvPicPr>
            <p:cNvPr id="45073" name="Picture 2" descr="http://icspello.it/wp-content/themes/temaScuola/include/images/registro-elettronico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04865" y="528172"/>
              <a:ext cx="1201316" cy="600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3" name="25 Grupo"/>
          <p:cNvGrpSpPr>
            <a:grpSpLocks/>
          </p:cNvGrpSpPr>
          <p:nvPr/>
        </p:nvGrpSpPr>
        <p:grpSpPr bwMode="auto">
          <a:xfrm>
            <a:off x="7445972" y="1628399"/>
            <a:ext cx="4413300" cy="1068206"/>
            <a:chOff x="5412540" y="-228150"/>
            <a:chExt cx="3347805" cy="1068792"/>
          </a:xfrm>
        </p:grpSpPr>
        <p:sp>
          <p:nvSpPr>
            <p:cNvPr id="45070" name="8 CuadroTexto"/>
            <p:cNvSpPr txBox="1">
              <a:spLocks noChangeArrowheads="1"/>
            </p:cNvSpPr>
            <p:nvPr/>
          </p:nvSpPr>
          <p:spPr bwMode="auto">
            <a:xfrm>
              <a:off x="5412540" y="268751"/>
              <a:ext cx="3347805" cy="571891"/>
            </a:xfrm>
            <a:prstGeom prst="rect">
              <a:avLst/>
            </a:prstGeom>
            <a:solidFill>
              <a:srgbClr val="FFF5D5"/>
            </a:solidFill>
            <a:ln w="38100">
              <a:solidFill>
                <a:srgbClr val="4B191A"/>
              </a:solidFill>
              <a:miter lim="800000"/>
              <a:headEnd/>
              <a:tailEnd/>
            </a:ln>
          </p:spPr>
          <p:txBody>
            <a:bodyPr lIns="108850" tIns="54425" rIns="108850" bIns="54425">
              <a:spAutoFit/>
            </a:bodyPr>
            <a:lstStyle/>
            <a:p>
              <a:pPr defTabSz="914781"/>
              <a:r>
                <a:rPr lang="ca-ES" sz="1500" b="1">
                  <a:latin typeface="Calibri" pitchFamily="34" charset="0"/>
                  <a:sym typeface="Arial" charset="0"/>
                </a:rPr>
                <a:t>Oficina d’ASSISTÈNCIA </a:t>
              </a:r>
            </a:p>
            <a:p>
              <a:pPr defTabSz="914781"/>
              <a:r>
                <a:rPr lang="ca-ES" sz="1500" b="1">
                  <a:latin typeface="Calibri" pitchFamily="34" charset="0"/>
                  <a:sym typeface="Arial" charset="0"/>
                </a:rPr>
                <a:t>AL REGISTRE (L.39/2015 LPACAP)</a:t>
              </a:r>
            </a:p>
          </p:txBody>
        </p:sp>
        <p:pic>
          <p:nvPicPr>
            <p:cNvPr id="45071" name="Picture 4" descr="https://www.santfeliu.cat/imgscale/8b035c1f-7ddf-4493-9601-1352ad3614d5/IMATGE_OAC_2006.jpg?width=0&amp;height=0&amp;crop=aut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60101" y="-228150"/>
              <a:ext cx="878122" cy="700227"/>
            </a:xfrm>
            <a:prstGeom prst="rect">
              <a:avLst/>
            </a:prstGeom>
            <a:solidFill>
              <a:srgbClr val="FFF5D5"/>
            </a:solidFill>
            <a:ln w="38100">
              <a:noFill/>
              <a:miter lim="800000"/>
              <a:headEnd/>
              <a:tailEnd/>
            </a:ln>
          </p:spPr>
        </p:pic>
      </p:grp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39" y="4582053"/>
            <a:ext cx="7482056" cy="1990264"/>
          </a:xfrm>
          <a:prstGeom prst="rect">
            <a:avLst/>
          </a:prstGeom>
          <a:solidFill>
            <a:srgbClr val="FFF5D5"/>
          </a:solidFill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23" name="22 Conector recto de flecha"/>
          <p:cNvCxnSpPr/>
          <p:nvPr/>
        </p:nvCxnSpPr>
        <p:spPr>
          <a:xfrm>
            <a:off x="6664661" y="3069514"/>
            <a:ext cx="0" cy="864988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6" name="1 Título"/>
          <p:cNvSpPr txBox="1">
            <a:spLocks/>
          </p:cNvSpPr>
          <p:nvPr/>
        </p:nvSpPr>
        <p:spPr bwMode="auto">
          <a:xfrm>
            <a:off x="0" y="0"/>
            <a:ext cx="10483350" cy="64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ctr" defTabSz="914781"/>
            <a:r>
              <a:rPr lang="es-ES_tradnl" sz="2400" b="1">
                <a:solidFill>
                  <a:srgbClr val="B01657"/>
                </a:solidFill>
                <a:latin typeface="Calibri" pitchFamily="34" charset="0"/>
                <a:sym typeface="Arial" charset="0"/>
              </a:rPr>
              <a:t>Del Registre Electrònic a les Oficines d’Assistència al Registre</a:t>
            </a:r>
          </a:p>
        </p:txBody>
      </p:sp>
      <p:pic>
        <p:nvPicPr>
          <p:cNvPr id="45068" name="Imatge 24" descr="baixa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29873" y="5950160"/>
            <a:ext cx="963301" cy="83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Imatge 25" descr="escaner_ordenad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88" y="3212357"/>
            <a:ext cx="1408866" cy="13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n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397063" y="265052"/>
            <a:ext cx="1330422" cy="4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262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76" descr="canstock8496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4170" y="4786793"/>
            <a:ext cx="1881104" cy="116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10" descr="http://1.bp.blogspot.com/_Ot9DEZXsUg4/TCIsfXVb1VI/AAAAAAAAA-o/NyAxj7Cj1MI/s1600/timesta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4190" y="6280284"/>
            <a:ext cx="522441" cy="57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15"/>
          <p:cNvSpPr>
            <a:spLocks noChangeArrowheads="1"/>
          </p:cNvSpPr>
          <p:nvPr/>
        </p:nvSpPr>
        <p:spPr bwMode="auto">
          <a:xfrm>
            <a:off x="188269" y="403132"/>
            <a:ext cx="11526665" cy="1439530"/>
          </a:xfrm>
          <a:prstGeom prst="rect">
            <a:avLst/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defTabSz="914781"/>
            <a:endParaRPr lang="ca-ES" sz="1400">
              <a:solidFill>
                <a:srgbClr val="000000"/>
              </a:solidFill>
              <a:ea typeface="Microsoft YaHei" pitchFamily="34" charset="-122"/>
              <a:sym typeface="Arial" charset="0"/>
            </a:endParaRPr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4695701" y="2896519"/>
            <a:ext cx="2372167" cy="1658553"/>
          </a:xfrm>
          <a:prstGeom prst="ellipse">
            <a:avLst/>
          </a:prstGeom>
          <a:solidFill>
            <a:srgbClr val="FF9900"/>
          </a:solidFill>
          <a:ln w="28575" algn="ctr">
            <a:noFill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1423" tIns="45712" rIns="91423" bIns="45712" anchor="ctr"/>
          <a:lstStyle/>
          <a:p>
            <a:pPr defTabSz="914781">
              <a:defRPr/>
            </a:pPr>
            <a:endParaRPr lang="ca-ES" sz="1400">
              <a:solidFill>
                <a:srgbClr val="000000"/>
              </a:solidFill>
              <a:ea typeface="Microsoft YaHei" pitchFamily="34" charset="-122"/>
              <a:sym typeface="Arial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789835" y="3321869"/>
            <a:ext cx="2372167" cy="58475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defTabSz="914781"/>
            <a:r>
              <a:rPr lang="ca-ES" sz="160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  <a:sym typeface="Arial" charset="0"/>
              </a:rPr>
              <a:t>DIGITALITZACIÓ      DEL REGISTRE D’ENTRADA</a:t>
            </a:r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4885537" y="4913763"/>
            <a:ext cx="1896793" cy="1223680"/>
          </a:xfrm>
          <a:prstGeom prst="ellipse">
            <a:avLst/>
          </a:prstGeom>
          <a:solidFill>
            <a:srgbClr val="99CC00"/>
          </a:solidFill>
          <a:ln w="19050" algn="ctr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1423" tIns="45712" rIns="91423" bIns="45712" anchor="ctr"/>
          <a:lstStyle/>
          <a:p>
            <a:pPr defTabSz="914781">
              <a:defRPr/>
            </a:pPr>
            <a:endParaRPr lang="ca-ES" sz="1400">
              <a:solidFill>
                <a:srgbClr val="000000"/>
              </a:solidFill>
              <a:ea typeface="Microsoft YaHei" pitchFamily="34" charset="-122"/>
              <a:sym typeface="Arial" charset="0"/>
            </a:endParaRPr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2798908" y="2104538"/>
            <a:ext cx="1896793" cy="1223680"/>
          </a:xfrm>
          <a:prstGeom prst="ellipse">
            <a:avLst/>
          </a:prstGeom>
          <a:solidFill>
            <a:srgbClr val="D81E05"/>
          </a:solidFill>
          <a:ln w="19050" algn="ctr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1423" tIns="45712" rIns="91423" bIns="45712" anchor="ctr"/>
          <a:lstStyle/>
          <a:p>
            <a:pPr defTabSz="914781">
              <a:defRPr/>
            </a:pPr>
            <a:endParaRPr lang="ca-ES" sz="1400">
              <a:solidFill>
                <a:srgbClr val="000000"/>
              </a:solidFill>
              <a:ea typeface="Microsoft YaHei" pitchFamily="34" charset="-122"/>
              <a:sym typeface="Arial" charset="0"/>
            </a:endParaRPr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7067868" y="2104538"/>
            <a:ext cx="1896793" cy="1223680"/>
          </a:xfrm>
          <a:prstGeom prst="ellipse">
            <a:avLst/>
          </a:prstGeom>
          <a:solidFill>
            <a:srgbClr val="00CCFF"/>
          </a:solidFill>
          <a:ln w="19050" algn="ctr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1423" tIns="45712" rIns="91423" bIns="45712" anchor="ctr"/>
          <a:lstStyle/>
          <a:p>
            <a:pPr defTabSz="914781">
              <a:defRPr/>
            </a:pPr>
            <a:endParaRPr lang="ca-ES" sz="1400">
              <a:solidFill>
                <a:srgbClr val="000000"/>
              </a:solidFill>
              <a:ea typeface="Microsoft YaHei" pitchFamily="34" charset="-122"/>
              <a:sym typeface="Arial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988744" y="2391811"/>
            <a:ext cx="1706957" cy="64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342710" indent="-342710" defTabSz="914781">
              <a:lnSpc>
                <a:spcPct val="80000"/>
              </a:lnSpc>
              <a:spcBef>
                <a:spcPct val="5000"/>
              </a:spcBef>
              <a:buClr>
                <a:srgbClr val="AC0F54"/>
              </a:buClr>
            </a:pPr>
            <a:r>
              <a:rPr lang="ca-ES" sz="1600">
                <a:solidFill>
                  <a:srgbClr val="FFFFFF"/>
                </a:solidFill>
                <a:ea typeface="Microsoft YaHei" pitchFamily="34" charset="-122"/>
                <a:sym typeface="Arial" charset="0"/>
              </a:rPr>
              <a:t>Aspectes</a:t>
            </a:r>
          </a:p>
          <a:p>
            <a:pPr marL="342710" indent="-342710" defTabSz="914781">
              <a:lnSpc>
                <a:spcPct val="80000"/>
              </a:lnSpc>
              <a:spcBef>
                <a:spcPct val="5000"/>
              </a:spcBef>
              <a:buClr>
                <a:srgbClr val="AC0F54"/>
              </a:buClr>
            </a:pPr>
            <a:r>
              <a:rPr lang="ca-ES" sz="1600">
                <a:solidFill>
                  <a:srgbClr val="FFFFFF"/>
                </a:solidFill>
                <a:ea typeface="Microsoft YaHei" pitchFamily="34" charset="-122"/>
                <a:sym typeface="Arial" charset="0"/>
              </a:rPr>
              <a:t>Organitzatius</a:t>
            </a: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5833148" y="4553484"/>
            <a:ext cx="0" cy="360279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 flipV="1">
            <a:off x="6876463" y="3112368"/>
            <a:ext cx="381241" cy="144429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4505864" y="3112368"/>
            <a:ext cx="379673" cy="144429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47117" name="Rectangle 11"/>
          <p:cNvSpPr>
            <a:spLocks noChangeArrowheads="1"/>
          </p:cNvSpPr>
          <p:nvPr/>
        </p:nvSpPr>
        <p:spPr bwMode="auto">
          <a:xfrm>
            <a:off x="7257704" y="2391810"/>
            <a:ext cx="1706957" cy="65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342710" indent="-342710" defTabSz="914781">
              <a:lnSpc>
                <a:spcPct val="80000"/>
              </a:lnSpc>
              <a:spcBef>
                <a:spcPct val="5000"/>
              </a:spcBef>
              <a:buClr>
                <a:srgbClr val="AC0F54"/>
              </a:buClr>
            </a:pPr>
            <a:r>
              <a:rPr lang="ca-ES" sz="1600">
                <a:solidFill>
                  <a:srgbClr val="FFFFFF"/>
                </a:solidFill>
                <a:ea typeface="Microsoft YaHei" pitchFamily="34" charset="-122"/>
                <a:sym typeface="Arial" charset="0"/>
              </a:rPr>
              <a:t>Aspectes</a:t>
            </a:r>
          </a:p>
          <a:p>
            <a:pPr marL="342710" indent="-342710" defTabSz="914781">
              <a:lnSpc>
                <a:spcPct val="80000"/>
              </a:lnSpc>
              <a:spcBef>
                <a:spcPct val="5000"/>
              </a:spcBef>
              <a:buClr>
                <a:srgbClr val="AC0F54"/>
              </a:buClr>
            </a:pPr>
            <a:r>
              <a:rPr lang="ca-ES" sz="1600">
                <a:solidFill>
                  <a:srgbClr val="FFFFFF"/>
                </a:solidFill>
                <a:ea typeface="Microsoft YaHei" pitchFamily="34" charset="-122"/>
                <a:sym typeface="Arial" charset="0"/>
              </a:rPr>
              <a:t>Tecnològics </a:t>
            </a:r>
          </a:p>
        </p:txBody>
      </p:sp>
      <p:sp>
        <p:nvSpPr>
          <p:cNvPr id="47118" name="Rectangle 30"/>
          <p:cNvSpPr>
            <a:spLocks noChangeArrowheads="1"/>
          </p:cNvSpPr>
          <p:nvPr/>
        </p:nvSpPr>
        <p:spPr bwMode="auto">
          <a:xfrm>
            <a:off x="5073805" y="5272454"/>
            <a:ext cx="1614392" cy="60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342710" indent="-342710" defTabSz="914781">
              <a:lnSpc>
                <a:spcPct val="80000"/>
              </a:lnSpc>
              <a:spcBef>
                <a:spcPct val="5000"/>
              </a:spcBef>
              <a:buClr>
                <a:srgbClr val="AC0F54"/>
              </a:buClr>
            </a:pPr>
            <a:r>
              <a:rPr lang="ca-ES" sz="1600">
                <a:solidFill>
                  <a:srgbClr val="FFFFFF"/>
                </a:solidFill>
                <a:ea typeface="Microsoft YaHei" pitchFamily="34" charset="-122"/>
                <a:sym typeface="Arial" charset="0"/>
              </a:rPr>
              <a:t>Aspectes</a:t>
            </a:r>
          </a:p>
          <a:p>
            <a:pPr marL="342710" indent="-342710" defTabSz="914781">
              <a:lnSpc>
                <a:spcPct val="80000"/>
              </a:lnSpc>
              <a:spcBef>
                <a:spcPct val="5000"/>
              </a:spcBef>
              <a:buClr>
                <a:srgbClr val="AC0F54"/>
              </a:buClr>
            </a:pPr>
            <a:r>
              <a:rPr lang="ca-ES" sz="1600">
                <a:solidFill>
                  <a:srgbClr val="FFFFFF"/>
                </a:solidFill>
                <a:ea typeface="Microsoft YaHei" pitchFamily="34" charset="-122"/>
                <a:sym typeface="Arial" charset="0"/>
              </a:rPr>
              <a:t>Jurídics</a:t>
            </a:r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 flipV="1">
            <a:off x="4314459" y="5921593"/>
            <a:ext cx="807981" cy="242831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73762" name="Line 34"/>
          <p:cNvSpPr>
            <a:spLocks noChangeShapeType="1"/>
          </p:cNvSpPr>
          <p:nvPr/>
        </p:nvSpPr>
        <p:spPr bwMode="auto">
          <a:xfrm>
            <a:off x="3842222" y="5345463"/>
            <a:ext cx="1043314" cy="71421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73763" name="Line 35"/>
          <p:cNvSpPr>
            <a:spLocks noChangeShapeType="1"/>
          </p:cNvSpPr>
          <p:nvPr/>
        </p:nvSpPr>
        <p:spPr bwMode="auto">
          <a:xfrm flipV="1">
            <a:off x="6782329" y="5201034"/>
            <a:ext cx="1328852" cy="21585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 flipV="1">
            <a:off x="2419235" y="3183788"/>
            <a:ext cx="663642" cy="361866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 flipH="1" flipV="1">
            <a:off x="6592493" y="5904133"/>
            <a:ext cx="807981" cy="26029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73766" name="Line 38"/>
          <p:cNvSpPr>
            <a:spLocks noChangeShapeType="1"/>
          </p:cNvSpPr>
          <p:nvPr/>
        </p:nvSpPr>
        <p:spPr bwMode="auto">
          <a:xfrm flipV="1">
            <a:off x="2039562" y="2680669"/>
            <a:ext cx="759345" cy="26981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73767" name="Line 39"/>
          <p:cNvSpPr>
            <a:spLocks noChangeShapeType="1"/>
          </p:cNvSpPr>
          <p:nvPr/>
        </p:nvSpPr>
        <p:spPr bwMode="auto">
          <a:xfrm>
            <a:off x="2229399" y="1744260"/>
            <a:ext cx="853478" cy="503121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73768" name="Line 40"/>
          <p:cNvSpPr>
            <a:spLocks noChangeShapeType="1"/>
          </p:cNvSpPr>
          <p:nvPr/>
        </p:nvSpPr>
        <p:spPr bwMode="auto">
          <a:xfrm flipH="1" flipV="1">
            <a:off x="3558252" y="1599830"/>
            <a:ext cx="95703" cy="504708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47127" name="Rectangle 37"/>
          <p:cNvSpPr>
            <a:spLocks noChangeArrowheads="1"/>
          </p:cNvSpPr>
          <p:nvPr/>
        </p:nvSpPr>
        <p:spPr bwMode="auto">
          <a:xfrm>
            <a:off x="236905" y="993545"/>
            <a:ext cx="2180762" cy="27457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defTabSz="914781"/>
            <a:r>
              <a:rPr lang="ca-ES" sz="1200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 Canvi cultural</a:t>
            </a:r>
            <a:endParaRPr lang="ca-ES" sz="1200" b="1">
              <a:solidFill>
                <a:srgbClr val="000000"/>
              </a:solidFill>
              <a:ea typeface="Microsoft YaHei" pitchFamily="34" charset="-122"/>
              <a:sym typeface="Arial" charset="0"/>
            </a:endParaRPr>
          </a:p>
        </p:txBody>
      </p:sp>
      <p:sp>
        <p:nvSpPr>
          <p:cNvPr id="47128" name="Rectangle 37"/>
          <p:cNvSpPr>
            <a:spLocks noChangeArrowheads="1"/>
          </p:cNvSpPr>
          <p:nvPr/>
        </p:nvSpPr>
        <p:spPr bwMode="auto">
          <a:xfrm>
            <a:off x="4885537" y="1915670"/>
            <a:ext cx="1801090" cy="46164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defTabSz="914781"/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Interrelacions</a:t>
            </a:r>
            <a:r>
              <a:rPr lang="ca-ES" sz="1200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 Cataleg de tràmits</a:t>
            </a:r>
          </a:p>
        </p:txBody>
      </p:sp>
      <p:sp>
        <p:nvSpPr>
          <p:cNvPr id="47129" name="Text Box 40"/>
          <p:cNvSpPr txBox="1">
            <a:spLocks noChangeArrowheads="1"/>
          </p:cNvSpPr>
          <p:nvPr/>
        </p:nvSpPr>
        <p:spPr bwMode="auto">
          <a:xfrm>
            <a:off x="10102110" y="1888689"/>
            <a:ext cx="1945428" cy="46164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defTabSz="914781"/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 </a:t>
            </a:r>
            <a:r>
              <a:rPr lang="ca-ES" sz="1200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Adquisició d’</a:t>
            </a:r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eines i dispositius</a:t>
            </a:r>
          </a:p>
        </p:txBody>
      </p:sp>
      <p:sp>
        <p:nvSpPr>
          <p:cNvPr id="47130" name="Rectangle 41"/>
          <p:cNvSpPr>
            <a:spLocks noChangeArrowheads="1"/>
          </p:cNvSpPr>
          <p:nvPr/>
        </p:nvSpPr>
        <p:spPr bwMode="auto">
          <a:xfrm>
            <a:off x="9159204" y="1171304"/>
            <a:ext cx="2651431" cy="384086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defTabSz="914781">
              <a:lnSpc>
                <a:spcPct val="80000"/>
              </a:lnSpc>
              <a:spcBef>
                <a:spcPct val="5000"/>
              </a:spcBef>
              <a:buClr>
                <a:srgbClr val="AC0F54"/>
              </a:buClr>
            </a:pPr>
            <a:r>
              <a:rPr lang="ca-ES" sz="1200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Connexió a les </a:t>
            </a:r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xarxes de Interoperabilitat</a:t>
            </a:r>
            <a:endParaRPr lang="ca-ES" sz="1200">
              <a:solidFill>
                <a:srgbClr val="000000"/>
              </a:solidFill>
              <a:ea typeface="Microsoft YaHei" pitchFamily="34" charset="-122"/>
              <a:sym typeface="Arial" charset="0"/>
            </a:endParaRPr>
          </a:p>
        </p:txBody>
      </p:sp>
      <p:sp>
        <p:nvSpPr>
          <p:cNvPr id="47131" name="Text Box 42"/>
          <p:cNvSpPr txBox="1">
            <a:spLocks noChangeArrowheads="1"/>
          </p:cNvSpPr>
          <p:nvPr/>
        </p:nvSpPr>
        <p:spPr bwMode="auto">
          <a:xfrm>
            <a:off x="6592492" y="763411"/>
            <a:ext cx="1708526" cy="46164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defTabSz="914781"/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Expedient Electrònic  integral</a:t>
            </a:r>
          </a:p>
        </p:txBody>
      </p:sp>
      <p:sp>
        <p:nvSpPr>
          <p:cNvPr id="47132" name="Text Box 43"/>
          <p:cNvSpPr txBox="1">
            <a:spLocks noChangeArrowheads="1"/>
          </p:cNvSpPr>
          <p:nvPr/>
        </p:nvSpPr>
        <p:spPr bwMode="auto">
          <a:xfrm>
            <a:off x="5171076" y="1266533"/>
            <a:ext cx="1611254" cy="46164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defTabSz="914781"/>
            <a:r>
              <a:rPr lang="ca-ES" sz="1200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Adaptació </a:t>
            </a:r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BPM </a:t>
            </a:r>
            <a:r>
              <a:rPr lang="ca-ES" sz="1200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i</a:t>
            </a:r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 Màtrix</a:t>
            </a:r>
          </a:p>
        </p:txBody>
      </p:sp>
      <p:sp>
        <p:nvSpPr>
          <p:cNvPr id="47133" name="Rectangle 49"/>
          <p:cNvSpPr>
            <a:spLocks noChangeArrowheads="1"/>
          </p:cNvSpPr>
          <p:nvPr/>
        </p:nvSpPr>
        <p:spPr bwMode="auto">
          <a:xfrm>
            <a:off x="9345903" y="3426620"/>
            <a:ext cx="2464732" cy="45868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defTabSz="914781"/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Redimensionar  </a:t>
            </a:r>
            <a:r>
              <a:rPr lang="ca-ES" sz="1200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 els </a:t>
            </a:r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recursos informàtics</a:t>
            </a:r>
          </a:p>
        </p:txBody>
      </p:sp>
      <p:sp>
        <p:nvSpPr>
          <p:cNvPr id="73778" name="Line 50"/>
          <p:cNvSpPr>
            <a:spLocks noChangeShapeType="1"/>
          </p:cNvSpPr>
          <p:nvPr/>
        </p:nvSpPr>
        <p:spPr bwMode="auto">
          <a:xfrm>
            <a:off x="8774825" y="3112368"/>
            <a:ext cx="759345" cy="460268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73779" name="Line 51"/>
          <p:cNvSpPr>
            <a:spLocks noChangeShapeType="1"/>
          </p:cNvSpPr>
          <p:nvPr/>
        </p:nvSpPr>
        <p:spPr bwMode="auto">
          <a:xfrm flipV="1">
            <a:off x="8964661" y="2320388"/>
            <a:ext cx="1137449" cy="21585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73780" name="Line 52"/>
          <p:cNvSpPr>
            <a:spLocks noChangeShapeType="1"/>
          </p:cNvSpPr>
          <p:nvPr/>
        </p:nvSpPr>
        <p:spPr bwMode="auto">
          <a:xfrm flipV="1">
            <a:off x="8489287" y="1528409"/>
            <a:ext cx="759345" cy="64755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73781" name="Line 53"/>
          <p:cNvSpPr>
            <a:spLocks noChangeShapeType="1"/>
          </p:cNvSpPr>
          <p:nvPr/>
        </p:nvSpPr>
        <p:spPr bwMode="auto">
          <a:xfrm>
            <a:off x="6402658" y="1771240"/>
            <a:ext cx="855047" cy="549148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73782" name="Line 54"/>
          <p:cNvSpPr>
            <a:spLocks noChangeShapeType="1"/>
          </p:cNvSpPr>
          <p:nvPr/>
        </p:nvSpPr>
        <p:spPr bwMode="auto">
          <a:xfrm>
            <a:off x="7729943" y="1339540"/>
            <a:ext cx="191405" cy="764998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76800" tIns="38400" rIns="76800" bIns="38400" anchor="ctr" anchorCtr="1"/>
          <a:lstStyle/>
          <a:p>
            <a:pPr>
              <a:defRPr/>
            </a:pPr>
            <a:endParaRPr lang="ca-ES" sz="1200" kern="0">
              <a:solidFill>
                <a:srgbClr val="000000"/>
              </a:solidFill>
              <a:latin typeface="Arial"/>
              <a:ea typeface="Microsoft YaHei" pitchFamily="34" charset="-122"/>
              <a:cs typeface="Arial"/>
              <a:sym typeface="Arial"/>
            </a:endParaRPr>
          </a:p>
        </p:txBody>
      </p:sp>
      <p:sp>
        <p:nvSpPr>
          <p:cNvPr id="47139" name="Text Box 32"/>
          <p:cNvSpPr txBox="1">
            <a:spLocks noChangeArrowheads="1"/>
          </p:cNvSpPr>
          <p:nvPr/>
        </p:nvSpPr>
        <p:spPr bwMode="auto">
          <a:xfrm>
            <a:off x="2133696" y="6019996"/>
            <a:ext cx="2183901" cy="27457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defTabSz="914781"/>
            <a:r>
              <a:rPr lang="ca-ES" sz="1200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Escollir la </a:t>
            </a:r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signatura</a:t>
            </a:r>
            <a:endParaRPr lang="ca-ES" sz="2000" b="1">
              <a:solidFill>
                <a:srgbClr val="000000"/>
              </a:solidFill>
              <a:ea typeface="Microsoft YaHei" pitchFamily="34" charset="-122"/>
              <a:sym typeface="Arial" charset="0"/>
            </a:endParaRPr>
          </a:p>
        </p:txBody>
      </p:sp>
      <p:sp>
        <p:nvSpPr>
          <p:cNvPr id="47140" name="Text Box 34"/>
          <p:cNvSpPr txBox="1">
            <a:spLocks noChangeArrowheads="1"/>
          </p:cNvSpPr>
          <p:nvPr/>
        </p:nvSpPr>
        <p:spPr bwMode="auto">
          <a:xfrm>
            <a:off x="8205316" y="4624905"/>
            <a:ext cx="1706957" cy="64631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defTabSz="914781"/>
            <a:r>
              <a:rPr lang="ca-ES" sz="1200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Revisió de </a:t>
            </a:r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l’Ordenança AE i aprovació nou procés</a:t>
            </a:r>
            <a:endParaRPr lang="ca-ES" sz="1200">
              <a:solidFill>
                <a:srgbClr val="000000"/>
              </a:solidFill>
              <a:ea typeface="Microsoft YaHei" pitchFamily="34" charset="-122"/>
              <a:sym typeface="Arial" charset="0"/>
            </a:endParaRPr>
          </a:p>
        </p:txBody>
      </p:sp>
      <p:sp>
        <p:nvSpPr>
          <p:cNvPr id="47141" name="Text Box 36"/>
          <p:cNvSpPr txBox="1">
            <a:spLocks noChangeArrowheads="1"/>
          </p:cNvSpPr>
          <p:nvPr/>
        </p:nvSpPr>
        <p:spPr bwMode="auto">
          <a:xfrm>
            <a:off x="7351839" y="6091416"/>
            <a:ext cx="1234720" cy="46164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algn="r" defTabSz="914781"/>
            <a:r>
              <a:rPr lang="ca-ES" sz="1200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Publicar el </a:t>
            </a:r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sentit del silenci</a:t>
            </a:r>
          </a:p>
        </p:txBody>
      </p:sp>
      <p:sp>
        <p:nvSpPr>
          <p:cNvPr id="47142" name="Text Box 46"/>
          <p:cNvSpPr txBox="1">
            <a:spLocks noChangeArrowheads="1"/>
          </p:cNvSpPr>
          <p:nvPr/>
        </p:nvSpPr>
        <p:spPr bwMode="auto">
          <a:xfrm>
            <a:off x="1755594" y="4913764"/>
            <a:ext cx="2086629" cy="46164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defTabSz="914781"/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Seguretat </a:t>
            </a:r>
            <a:r>
              <a:rPr lang="ca-ES" sz="1200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i</a:t>
            </a:r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 protecció de dades personals </a:t>
            </a:r>
          </a:p>
        </p:txBody>
      </p:sp>
      <p:pic>
        <p:nvPicPr>
          <p:cNvPr id="47143" name="Picture 10" descr="http://4.bp.blogspot.com/-nbHncGPRaIo/U7wl4gW8sQI/AAAAAAAAq_8/SOtVrl1OlcU/s1600/form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8909" y="812612"/>
            <a:ext cx="1421418" cy="67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4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0313" y="3790072"/>
            <a:ext cx="1242564" cy="863400"/>
          </a:xfrm>
          <a:prstGeom prst="rect">
            <a:avLst/>
          </a:prstGeom>
          <a:solidFill>
            <a:srgbClr val="FAFAEA"/>
          </a:solidFill>
          <a:ln w="25527" cap="sq">
            <a:noFill/>
            <a:miter lim="800000"/>
            <a:headEnd/>
            <a:tailEnd/>
          </a:ln>
        </p:spPr>
      </p:pic>
      <p:sp>
        <p:nvSpPr>
          <p:cNvPr id="47145" name="Rectangle 37"/>
          <p:cNvSpPr>
            <a:spLocks noChangeArrowheads="1"/>
          </p:cNvSpPr>
          <p:nvPr/>
        </p:nvSpPr>
        <p:spPr bwMode="auto">
          <a:xfrm>
            <a:off x="236903" y="3513912"/>
            <a:ext cx="2369030" cy="46164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defTabSz="914781"/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 Anàlisi i reformulació</a:t>
            </a:r>
          </a:p>
          <a:p>
            <a:pPr defTabSz="914781"/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Procediments</a:t>
            </a:r>
            <a:endParaRPr lang="ca-ES" sz="1200">
              <a:solidFill>
                <a:srgbClr val="000000"/>
              </a:solidFill>
              <a:ea typeface="Microsoft YaHei" pitchFamily="34" charset="-122"/>
              <a:sym typeface="Arial" charset="0"/>
            </a:endParaRPr>
          </a:p>
        </p:txBody>
      </p:sp>
      <p:pic>
        <p:nvPicPr>
          <p:cNvPr id="47146" name="Picture 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9400" y="6264412"/>
            <a:ext cx="665211" cy="47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47" name="Shape 104"/>
          <p:cNvSpPr>
            <a:spLocks/>
          </p:cNvSpPr>
          <p:nvPr/>
        </p:nvSpPr>
        <p:spPr bwMode="auto">
          <a:xfrm>
            <a:off x="804844" y="4867737"/>
            <a:ext cx="1044883" cy="722145"/>
          </a:xfrm>
          <a:custGeom>
            <a:avLst/>
            <a:gdLst>
              <a:gd name="T0" fmla="*/ 2147483647 w 120000"/>
              <a:gd name="T1" fmla="*/ 0 h 120000"/>
              <a:gd name="T2" fmla="*/ 0 w 120000"/>
              <a:gd name="T3" fmla="*/ 2147483647 h 120000"/>
              <a:gd name="T4" fmla="*/ 2147483647 w 120000"/>
              <a:gd name="T5" fmla="*/ 2147483647 h 120000"/>
              <a:gd name="T6" fmla="*/ 2147483647 w 120000"/>
              <a:gd name="T7" fmla="*/ 2147483647 h 120000"/>
              <a:gd name="T8" fmla="*/ 2147483647 w 120000"/>
              <a:gd name="T9" fmla="*/ 0 h 120000"/>
              <a:gd name="T10" fmla="*/ 2147483647 w 120000"/>
              <a:gd name="T11" fmla="*/ 2147483647 h 120000"/>
              <a:gd name="T12" fmla="*/ 2147483647 w 120000"/>
              <a:gd name="T13" fmla="*/ 2147483647 h 120000"/>
              <a:gd name="T14" fmla="*/ 2147483647 w 120000"/>
              <a:gd name="T15" fmla="*/ 2147483647 h 120000"/>
              <a:gd name="T16" fmla="*/ 2147483647 w 120000"/>
              <a:gd name="T17" fmla="*/ 2147483647 h 120000"/>
              <a:gd name="T18" fmla="*/ 2147483647 w 120000"/>
              <a:gd name="T19" fmla="*/ 2147483647 h 1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0000"/>
              <a:gd name="T31" fmla="*/ 0 h 120000"/>
              <a:gd name="T32" fmla="*/ 120000 w 120000"/>
              <a:gd name="T33" fmla="*/ 120000 h 1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0000" h="120000" extrusionOk="0">
                <a:moveTo>
                  <a:pt x="60000" y="0"/>
                </a:moveTo>
                <a:cubicBezTo>
                  <a:pt x="26875" y="0"/>
                  <a:pt x="0" y="26875"/>
                  <a:pt x="0" y="60000"/>
                </a:cubicBezTo>
                <a:cubicBezTo>
                  <a:pt x="0" y="93125"/>
                  <a:pt x="26875" y="120000"/>
                  <a:pt x="60000" y="120000"/>
                </a:cubicBezTo>
                <a:cubicBezTo>
                  <a:pt x="93125" y="120000"/>
                  <a:pt x="120000" y="93125"/>
                  <a:pt x="120000" y="60000"/>
                </a:cubicBezTo>
                <a:cubicBezTo>
                  <a:pt x="120000" y="26875"/>
                  <a:pt x="93125" y="0"/>
                  <a:pt x="60000" y="0"/>
                </a:cubicBezTo>
                <a:close/>
                <a:moveTo>
                  <a:pt x="60000" y="109062"/>
                </a:moveTo>
                <a:cubicBezTo>
                  <a:pt x="32812" y="109062"/>
                  <a:pt x="10937" y="86875"/>
                  <a:pt x="10937" y="60000"/>
                </a:cubicBezTo>
                <a:cubicBezTo>
                  <a:pt x="10937" y="32812"/>
                  <a:pt x="32812" y="10937"/>
                  <a:pt x="60000" y="10937"/>
                </a:cubicBezTo>
                <a:cubicBezTo>
                  <a:pt x="86875" y="10937"/>
                  <a:pt x="109062" y="32812"/>
                  <a:pt x="109062" y="60000"/>
                </a:cubicBezTo>
                <a:cubicBezTo>
                  <a:pt x="109062" y="86875"/>
                  <a:pt x="86875" y="109062"/>
                  <a:pt x="60000" y="109062"/>
                </a:cubicBezTo>
                <a:close/>
              </a:path>
            </a:pathLst>
          </a:cu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lIns="76788" tIns="38383" rIns="76788" bIns="38383"/>
          <a:lstStyle/>
          <a:p>
            <a:endParaRPr lang="es-ES"/>
          </a:p>
        </p:txBody>
      </p:sp>
      <p:grpSp>
        <p:nvGrpSpPr>
          <p:cNvPr id="47148" name="Shape 115"/>
          <p:cNvGrpSpPr>
            <a:grpSpLocks/>
          </p:cNvGrpSpPr>
          <p:nvPr/>
        </p:nvGrpSpPr>
        <p:grpSpPr bwMode="auto">
          <a:xfrm>
            <a:off x="986836" y="5004230"/>
            <a:ext cx="665211" cy="495185"/>
            <a:chOff x="4217987" y="2263775"/>
            <a:chExt cx="3017700" cy="2497037"/>
          </a:xfrm>
        </p:grpSpPr>
        <p:sp>
          <p:nvSpPr>
            <p:cNvPr id="47166" name="Shape 116"/>
            <p:cNvSpPr>
              <a:spLocks/>
            </p:cNvSpPr>
            <p:nvPr/>
          </p:nvSpPr>
          <p:spPr bwMode="auto">
            <a:xfrm>
              <a:off x="4217987" y="2263775"/>
              <a:ext cx="3017700" cy="1968818"/>
            </a:xfrm>
            <a:custGeom>
              <a:avLst/>
              <a:gdLst>
                <a:gd name="T0" fmla="*/ 2147483647 w 120000"/>
                <a:gd name="T1" fmla="*/ 2147483647 h 120000"/>
                <a:gd name="T2" fmla="*/ 2147483647 w 120000"/>
                <a:gd name="T3" fmla="*/ 2147483647 h 120000"/>
                <a:gd name="T4" fmla="*/ 2147483647 w 120000"/>
                <a:gd name="T5" fmla="*/ 2147483647 h 120000"/>
                <a:gd name="T6" fmla="*/ 2147483647 w 120000"/>
                <a:gd name="T7" fmla="*/ 2147483647 h 120000"/>
                <a:gd name="T8" fmla="*/ 2147483647 w 120000"/>
                <a:gd name="T9" fmla="*/ 2147483647 h 120000"/>
                <a:gd name="T10" fmla="*/ 2147483647 w 120000"/>
                <a:gd name="T11" fmla="*/ 2147483647 h 120000"/>
                <a:gd name="T12" fmla="*/ 2147483647 w 120000"/>
                <a:gd name="T13" fmla="*/ 2147483647 h 120000"/>
                <a:gd name="T14" fmla="*/ 2147483647 w 120000"/>
                <a:gd name="T15" fmla="*/ 2147483647 h 120000"/>
                <a:gd name="T16" fmla="*/ 2147483647 w 120000"/>
                <a:gd name="T17" fmla="*/ 2147483647 h 120000"/>
                <a:gd name="T18" fmla="*/ 2147483647 w 120000"/>
                <a:gd name="T19" fmla="*/ 0 h 120000"/>
                <a:gd name="T20" fmla="*/ 2147483647 w 120000"/>
                <a:gd name="T21" fmla="*/ 0 h 120000"/>
                <a:gd name="T22" fmla="*/ 2147483647 w 120000"/>
                <a:gd name="T23" fmla="*/ 2147483647 h 120000"/>
                <a:gd name="T24" fmla="*/ 2147483647 w 120000"/>
                <a:gd name="T25" fmla="*/ 2147483647 h 120000"/>
                <a:gd name="T26" fmla="*/ 2147483647 w 120000"/>
                <a:gd name="T27" fmla="*/ 2147483647 h 120000"/>
                <a:gd name="T28" fmla="*/ 2147483647 w 120000"/>
                <a:gd name="T29" fmla="*/ 2147483647 h 120000"/>
                <a:gd name="T30" fmla="*/ 0 w 120000"/>
                <a:gd name="T31" fmla="*/ 2147483647 h 120000"/>
                <a:gd name="T32" fmla="*/ 0 w 120000"/>
                <a:gd name="T33" fmla="*/ 2147483647 h 120000"/>
                <a:gd name="T34" fmla="*/ 2147483647 w 120000"/>
                <a:gd name="T35" fmla="*/ 0 h 1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000"/>
                <a:gd name="T55" fmla="*/ 0 h 120000"/>
                <a:gd name="T56" fmla="*/ 120000 w 120000"/>
                <a:gd name="T57" fmla="*/ 120000 h 1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000" h="120000" extrusionOk="0">
                  <a:moveTo>
                    <a:pt x="8253" y="100487"/>
                  </a:moveTo>
                  <a:cubicBezTo>
                    <a:pt x="8253" y="104390"/>
                    <a:pt x="10158" y="107317"/>
                    <a:pt x="12698" y="107317"/>
                  </a:cubicBezTo>
                  <a:cubicBezTo>
                    <a:pt x="107936" y="107317"/>
                    <a:pt x="107936" y="107317"/>
                    <a:pt x="107936" y="107317"/>
                  </a:cubicBezTo>
                  <a:cubicBezTo>
                    <a:pt x="110476" y="107317"/>
                    <a:pt x="112380" y="104390"/>
                    <a:pt x="112380" y="100487"/>
                  </a:cubicBezTo>
                  <a:cubicBezTo>
                    <a:pt x="112380" y="18536"/>
                    <a:pt x="112380" y="18536"/>
                    <a:pt x="112380" y="18536"/>
                  </a:cubicBezTo>
                  <a:cubicBezTo>
                    <a:pt x="112380" y="14634"/>
                    <a:pt x="110476" y="11707"/>
                    <a:pt x="107936" y="11707"/>
                  </a:cubicBezTo>
                  <a:cubicBezTo>
                    <a:pt x="12698" y="11707"/>
                    <a:pt x="12698" y="11707"/>
                    <a:pt x="12698" y="11707"/>
                  </a:cubicBezTo>
                  <a:cubicBezTo>
                    <a:pt x="10158" y="11707"/>
                    <a:pt x="8253" y="14634"/>
                    <a:pt x="8253" y="18536"/>
                  </a:cubicBezTo>
                  <a:lnTo>
                    <a:pt x="8253" y="100487"/>
                  </a:lnTo>
                  <a:close/>
                  <a:moveTo>
                    <a:pt x="9523" y="0"/>
                  </a:moveTo>
                  <a:cubicBezTo>
                    <a:pt x="110476" y="0"/>
                    <a:pt x="110476" y="0"/>
                    <a:pt x="110476" y="0"/>
                  </a:cubicBezTo>
                  <a:cubicBezTo>
                    <a:pt x="115555" y="0"/>
                    <a:pt x="120000" y="5853"/>
                    <a:pt x="120000" y="14634"/>
                  </a:cubicBezTo>
                  <a:cubicBezTo>
                    <a:pt x="120000" y="105365"/>
                    <a:pt x="120000" y="105365"/>
                    <a:pt x="120000" y="105365"/>
                  </a:cubicBezTo>
                  <a:cubicBezTo>
                    <a:pt x="120000" y="113170"/>
                    <a:pt x="115555" y="120000"/>
                    <a:pt x="110476" y="120000"/>
                  </a:cubicBezTo>
                  <a:cubicBezTo>
                    <a:pt x="9523" y="120000"/>
                    <a:pt x="9523" y="120000"/>
                    <a:pt x="9523" y="120000"/>
                  </a:cubicBezTo>
                  <a:cubicBezTo>
                    <a:pt x="4444" y="120000"/>
                    <a:pt x="0" y="113170"/>
                    <a:pt x="0" y="105365"/>
                  </a:cubicBezTo>
                  <a:cubicBezTo>
                    <a:pt x="0" y="14634"/>
                    <a:pt x="0" y="14634"/>
                    <a:pt x="0" y="14634"/>
                  </a:cubicBezTo>
                  <a:cubicBezTo>
                    <a:pt x="0" y="5853"/>
                    <a:pt x="4444" y="0"/>
                    <a:pt x="9523" y="0"/>
                  </a:cubicBezTo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es-ES"/>
            </a:p>
          </p:txBody>
        </p:sp>
        <p:sp>
          <p:nvSpPr>
            <p:cNvPr id="47167" name="Shape 117"/>
            <p:cNvSpPr>
              <a:spLocks/>
            </p:cNvSpPr>
            <p:nvPr/>
          </p:nvSpPr>
          <p:spPr bwMode="auto">
            <a:xfrm>
              <a:off x="5252359" y="4520712"/>
              <a:ext cx="948962" cy="240100"/>
            </a:xfrm>
            <a:custGeom>
              <a:avLst/>
              <a:gdLst>
                <a:gd name="T0" fmla="*/ 2147483647 w 120000"/>
                <a:gd name="T1" fmla="*/ 0 h 120000"/>
                <a:gd name="T2" fmla="*/ 2147483647 w 120000"/>
                <a:gd name="T3" fmla="*/ 0 h 120000"/>
                <a:gd name="T4" fmla="*/ 2147483647 w 120000"/>
                <a:gd name="T5" fmla="*/ 299111636 h 120000"/>
                <a:gd name="T6" fmla="*/ 2147483647 w 120000"/>
                <a:gd name="T7" fmla="*/ 498519052 h 120000"/>
                <a:gd name="T8" fmla="*/ 0 w 120000"/>
                <a:gd name="T9" fmla="*/ 498519052 h 120000"/>
                <a:gd name="T10" fmla="*/ 0 w 120000"/>
                <a:gd name="T11" fmla="*/ 299111636 h 120000"/>
                <a:gd name="T12" fmla="*/ 2147483647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20338" y="0"/>
                  </a:moveTo>
                  <a:cubicBezTo>
                    <a:pt x="101694" y="0"/>
                    <a:pt x="101694" y="0"/>
                    <a:pt x="101694" y="0"/>
                  </a:cubicBezTo>
                  <a:cubicBezTo>
                    <a:pt x="111864" y="0"/>
                    <a:pt x="120000" y="32000"/>
                    <a:pt x="120000" y="72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72000"/>
                    <a:pt x="0" y="72000"/>
                    <a:pt x="0" y="72000"/>
                  </a:cubicBezTo>
                  <a:cubicBezTo>
                    <a:pt x="0" y="32000"/>
                    <a:pt x="10169" y="0"/>
                    <a:pt x="20338" y="0"/>
                  </a:cubicBezTo>
                </a:path>
              </a:pathLst>
            </a:custGeom>
            <a:solidFill>
              <a:srgbClr val="1E608A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endParaRPr lang="es-ES"/>
            </a:p>
          </p:txBody>
        </p:sp>
        <p:sp>
          <p:nvSpPr>
            <p:cNvPr id="47168" name="Shape 118"/>
            <p:cNvSpPr>
              <a:spLocks noChangeArrowheads="1"/>
            </p:cNvSpPr>
            <p:nvPr/>
          </p:nvSpPr>
          <p:spPr bwMode="auto">
            <a:xfrm>
              <a:off x="5508576" y="4136553"/>
              <a:ext cx="446015" cy="448186"/>
            </a:xfrm>
            <a:prstGeom prst="rect">
              <a:avLst/>
            </a:prstGeom>
            <a:solidFill>
              <a:srgbClr val="1E608A"/>
            </a:solidFill>
            <a:ln w="9525">
              <a:noFill/>
              <a:miter lim="800000"/>
              <a:headEnd/>
              <a:tailEnd/>
            </a:ln>
          </p:spPr>
          <p:txBody>
            <a:bodyPr lIns="108832" tIns="54401" rIns="108832" bIns="54401"/>
            <a:lstStyle/>
            <a:p>
              <a:pPr defTabSz="914781"/>
              <a:endParaRPr lang="ca-ES" sz="2000">
                <a:solidFill>
                  <a:srgbClr val="95A5A6"/>
                </a:solidFill>
                <a:latin typeface="Calibri" pitchFamily="34" charset="0"/>
                <a:ea typeface="Microsoft YaHei" pitchFamily="34" charset="-122"/>
                <a:sym typeface="Calibri" pitchFamily="34" charset="0"/>
              </a:endParaRPr>
            </a:p>
          </p:txBody>
        </p:sp>
      </p:grpSp>
      <p:pic>
        <p:nvPicPr>
          <p:cNvPr id="47149" name="Picture 72" descr="candado-con-ojo-de-la-cerradura_318-398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68826" y="5096285"/>
            <a:ext cx="301228" cy="22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50" name="Picture 74" descr="http://foro-mac.com.ar/wp-content/uploads/2014/03/icono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129273">
            <a:off x="-742086" y="49203"/>
            <a:ext cx="4647065" cy="222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51" name="Rectangle 37"/>
          <p:cNvSpPr>
            <a:spLocks noChangeArrowheads="1"/>
          </p:cNvSpPr>
          <p:nvPr/>
        </p:nvSpPr>
        <p:spPr bwMode="auto">
          <a:xfrm>
            <a:off x="2323533" y="561845"/>
            <a:ext cx="2370598" cy="27457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defTabSz="914781"/>
            <a:r>
              <a:rPr lang="ca-ES" sz="1200" b="1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 </a:t>
            </a:r>
            <a:r>
              <a:rPr lang="ca-ES" sz="1200">
                <a:solidFill>
                  <a:srgbClr val="000000"/>
                </a:solidFill>
                <a:ea typeface="Microsoft YaHei" pitchFamily="34" charset="-122"/>
                <a:sym typeface="Arial" charset="0"/>
              </a:rPr>
              <a:t>Formació</a:t>
            </a:r>
          </a:p>
        </p:txBody>
      </p:sp>
      <p:pic>
        <p:nvPicPr>
          <p:cNvPr id="47152" name="Picture 21" descr="alienaqua-scanner-2867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7977" y="2347370"/>
            <a:ext cx="1043314" cy="79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53" name="Picture 17" descr="ANd9GcT3-0GCpeFseS0PYqhvId79kj_-EQYjSfMpjRLtD9yNeIghg7l5h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051291" y="2418790"/>
            <a:ext cx="757776" cy="57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54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17049" y="691990"/>
            <a:ext cx="759345" cy="57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55" name="Picture 81" descr="http://st2.depositphotos.com/1432405/7994/v/110/depositphotos_79948544-Mute-sound-permission-sign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86559" y="5875565"/>
            <a:ext cx="1137448" cy="86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56" name="Picture 8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291945" y="3859906"/>
            <a:ext cx="1612823" cy="86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57" name="Picture 84" descr="http://www.zineconsultores.com/photo/art/grande/6301539-9509301.jpg?v=139219816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389217" y="549148"/>
            <a:ext cx="1231583" cy="62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58" name="Text Box 85"/>
          <p:cNvSpPr txBox="1">
            <a:spLocks noChangeArrowheads="1"/>
          </p:cNvSpPr>
          <p:nvPr/>
        </p:nvSpPr>
        <p:spPr bwMode="auto">
          <a:xfrm>
            <a:off x="804844" y="115863"/>
            <a:ext cx="10437852" cy="46164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423" tIns="45712" rIns="91423" bIns="45712" anchorCtr="1">
            <a:spAutoFit/>
          </a:bodyPr>
          <a:lstStyle/>
          <a:p>
            <a:pPr algn="ctr" defTabSz="914781"/>
            <a:r>
              <a:rPr lang="es-ES_tradnl" sz="2400" b="1">
                <a:solidFill>
                  <a:srgbClr val="B01657"/>
                </a:solidFill>
                <a:latin typeface="Calibri" pitchFamily="34" charset="0"/>
                <a:sym typeface="Arial" charset="0"/>
              </a:rPr>
              <a:t>Projecte Digitalització Registre d’Entrada Sant Feliu</a:t>
            </a:r>
          </a:p>
        </p:txBody>
      </p:sp>
      <p:pic>
        <p:nvPicPr>
          <p:cNvPr id="47159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9548" y="2348956"/>
            <a:ext cx="1230014" cy="90784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47160" name="QuadreDeText 62"/>
          <p:cNvSpPr txBox="1">
            <a:spLocks noChangeArrowheads="1"/>
          </p:cNvSpPr>
          <p:nvPr/>
        </p:nvSpPr>
        <p:spPr bwMode="auto">
          <a:xfrm>
            <a:off x="1564188" y="2275948"/>
            <a:ext cx="759345" cy="30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4781"/>
            <a:r>
              <a:rPr lang="ca-ES" sz="1400">
                <a:solidFill>
                  <a:srgbClr val="000000"/>
                </a:solidFill>
                <a:sym typeface="Arial" charset="0"/>
              </a:rPr>
              <a:t>BPM</a:t>
            </a:r>
          </a:p>
        </p:txBody>
      </p:sp>
      <p:sp>
        <p:nvSpPr>
          <p:cNvPr id="47161" name="QuadreDeText 63"/>
          <p:cNvSpPr txBox="1">
            <a:spLocks noChangeArrowheads="1"/>
          </p:cNvSpPr>
          <p:nvPr/>
        </p:nvSpPr>
        <p:spPr bwMode="auto">
          <a:xfrm>
            <a:off x="1090383" y="3125065"/>
            <a:ext cx="855047" cy="30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4781"/>
            <a:r>
              <a:rPr lang="ca-ES" sz="1400">
                <a:solidFill>
                  <a:srgbClr val="000000"/>
                </a:solidFill>
                <a:sym typeface="Arial" charset="0"/>
              </a:rPr>
              <a:t>QdC</a:t>
            </a:r>
            <a:endParaRPr lang="ca-ES" sz="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7162" name="QuadreDeText 64"/>
          <p:cNvSpPr txBox="1">
            <a:spLocks noChangeArrowheads="1"/>
          </p:cNvSpPr>
          <p:nvPr/>
        </p:nvSpPr>
        <p:spPr bwMode="auto">
          <a:xfrm>
            <a:off x="0" y="2420378"/>
            <a:ext cx="1280217" cy="52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4781"/>
            <a:r>
              <a:rPr lang="ca-ES" sz="1400">
                <a:solidFill>
                  <a:srgbClr val="000000"/>
                </a:solidFill>
                <a:sym typeface="Arial" charset="0"/>
              </a:rPr>
              <a:t>Catàleg de tràmits</a:t>
            </a:r>
          </a:p>
        </p:txBody>
      </p:sp>
      <p:pic>
        <p:nvPicPr>
          <p:cNvPr id="47163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88743" y="6308853"/>
            <a:ext cx="671487" cy="36027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47164" name="Picture 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42221" y="6308854"/>
            <a:ext cx="602456" cy="41424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47165" name="Picture 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05864" y="6266000"/>
            <a:ext cx="823670" cy="59200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66" name="Imagen 1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397063" y="103002"/>
            <a:ext cx="1330422" cy="4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1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ángulo 105"/>
          <p:cNvSpPr/>
          <p:nvPr/>
        </p:nvSpPr>
        <p:spPr>
          <a:xfrm>
            <a:off x="629127" y="3402812"/>
            <a:ext cx="1840313" cy="146016"/>
          </a:xfrm>
          <a:prstGeom prst="rect">
            <a:avLst/>
          </a:prstGeom>
          <a:solidFill>
            <a:srgbClr val="FFE7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105" name="Rectángulo 104"/>
          <p:cNvSpPr/>
          <p:nvPr/>
        </p:nvSpPr>
        <p:spPr>
          <a:xfrm>
            <a:off x="621283" y="3163156"/>
            <a:ext cx="1840313" cy="146016"/>
          </a:xfrm>
          <a:prstGeom prst="rect">
            <a:avLst/>
          </a:prstGeom>
          <a:solidFill>
            <a:srgbClr val="FFE7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047538" cy="2350544"/>
          </a:xfrm>
          <a:prstGeom prst="rect">
            <a:avLst/>
          </a:prstGeom>
          <a:solidFill>
            <a:srgbClr val="171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96" name="Rectángulo redondeado 95"/>
          <p:cNvSpPr/>
          <p:nvPr/>
        </p:nvSpPr>
        <p:spPr>
          <a:xfrm>
            <a:off x="7000405" y="5016926"/>
            <a:ext cx="5906887" cy="1693470"/>
          </a:xfrm>
          <a:prstGeom prst="roundRect">
            <a:avLst>
              <a:gd name="adj" fmla="val 50000"/>
            </a:avLst>
          </a:prstGeom>
          <a:solidFill>
            <a:srgbClr val="F0EC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93" name="Rectángulo redondeado 92"/>
          <p:cNvSpPr/>
          <p:nvPr/>
        </p:nvSpPr>
        <p:spPr>
          <a:xfrm>
            <a:off x="10026803" y="2209289"/>
            <a:ext cx="1567325" cy="265052"/>
          </a:xfrm>
          <a:prstGeom prst="roundRect">
            <a:avLst>
              <a:gd name="adj" fmla="val 50000"/>
            </a:avLst>
          </a:prstGeom>
          <a:solidFill>
            <a:srgbClr val="B016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82" name="Rectángulo redondeado 81"/>
          <p:cNvSpPr/>
          <p:nvPr/>
        </p:nvSpPr>
        <p:spPr>
          <a:xfrm>
            <a:off x="5284036" y="2209290"/>
            <a:ext cx="1920327" cy="347583"/>
          </a:xfrm>
          <a:prstGeom prst="roundRect">
            <a:avLst>
              <a:gd name="adj" fmla="val 50000"/>
            </a:avLst>
          </a:prstGeom>
          <a:solidFill>
            <a:srgbClr val="B016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69" name="Rectángulo redondeado 68"/>
          <p:cNvSpPr/>
          <p:nvPr/>
        </p:nvSpPr>
        <p:spPr>
          <a:xfrm>
            <a:off x="2911867" y="2209289"/>
            <a:ext cx="1746180" cy="265052"/>
          </a:xfrm>
          <a:prstGeom prst="roundRect">
            <a:avLst>
              <a:gd name="adj" fmla="val 50000"/>
            </a:avLst>
          </a:prstGeom>
          <a:solidFill>
            <a:srgbClr val="B016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46" name="Rectángulo redondeado 45"/>
          <p:cNvSpPr/>
          <p:nvPr/>
        </p:nvSpPr>
        <p:spPr>
          <a:xfrm>
            <a:off x="539699" y="2209289"/>
            <a:ext cx="1921896" cy="366628"/>
          </a:xfrm>
          <a:prstGeom prst="roundRect">
            <a:avLst>
              <a:gd name="adj" fmla="val 50000"/>
            </a:avLst>
          </a:prstGeom>
          <a:solidFill>
            <a:srgbClr val="B016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48137" name="CuadroTexto 1"/>
          <p:cNvSpPr txBox="1">
            <a:spLocks noChangeArrowheads="1"/>
          </p:cNvSpPr>
          <p:nvPr/>
        </p:nvSpPr>
        <p:spPr bwMode="auto">
          <a:xfrm>
            <a:off x="539699" y="377739"/>
            <a:ext cx="8523802" cy="46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_tradnl" sz="1300" b="1">
                <a:solidFill>
                  <a:srgbClr val="FFFFFF"/>
                </a:solidFill>
                <a:latin typeface="Calibri" pitchFamily="34" charset="0"/>
              </a:rPr>
              <a:t>Ingrés de documentació en l’organització i la seva distribució, en format digital</a:t>
            </a:r>
          </a:p>
          <a:p>
            <a:r>
              <a:rPr lang="es-ES_tradnl" sz="1200" b="1">
                <a:solidFill>
                  <a:srgbClr val="FFFFFF"/>
                </a:solidFill>
                <a:latin typeface="Calibri" pitchFamily="34" charset="0"/>
              </a:rPr>
              <a:t>Objectius: </a:t>
            </a:r>
            <a:r>
              <a:rPr lang="es-ES_tradnl" sz="1200">
                <a:solidFill>
                  <a:srgbClr val="FFFFFF"/>
                </a:solidFill>
                <a:latin typeface="Calibri" pitchFamily="34" charset="0"/>
              </a:rPr>
              <a:t>Expedient electrònic integral + Administració digital (0 paper)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539699" y="265052"/>
            <a:ext cx="0" cy="852290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9" name="Imagen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741" y="265052"/>
            <a:ext cx="1504569" cy="46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0" name="CuadroTexto 8"/>
          <p:cNvSpPr txBox="1">
            <a:spLocks noChangeArrowheads="1"/>
          </p:cNvSpPr>
          <p:nvPr/>
        </p:nvSpPr>
        <p:spPr bwMode="auto">
          <a:xfrm>
            <a:off x="687177" y="2207702"/>
            <a:ext cx="1675579" cy="3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 b="1">
                <a:solidFill>
                  <a:srgbClr val="FFFFFF"/>
                </a:solidFill>
                <a:latin typeface="Calibri" pitchFamily="34" charset="0"/>
              </a:rPr>
              <a:t>PRESENTACIÓ DOCUMENTACIÓ REGISTRE D’ENTRADA</a:t>
            </a:r>
          </a:p>
        </p:txBody>
      </p:sp>
      <p:sp>
        <p:nvSpPr>
          <p:cNvPr id="48141" name="CuadroTexto 9"/>
          <p:cNvSpPr txBox="1">
            <a:spLocks noChangeArrowheads="1"/>
          </p:cNvSpPr>
          <p:nvPr/>
        </p:nvSpPr>
        <p:spPr bwMode="auto">
          <a:xfrm>
            <a:off x="553820" y="3093323"/>
            <a:ext cx="1674010" cy="2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>
                <a:latin typeface="Calibri" pitchFamily="34" charset="0"/>
              </a:rPr>
              <a:t>Porta la sol·licitud</a:t>
            </a:r>
          </a:p>
        </p:txBody>
      </p:sp>
      <p:sp>
        <p:nvSpPr>
          <p:cNvPr id="48142" name="CuadroTexto 10"/>
          <p:cNvSpPr txBox="1">
            <a:spLocks noChangeArrowheads="1"/>
          </p:cNvSpPr>
          <p:nvPr/>
        </p:nvSpPr>
        <p:spPr bwMode="auto">
          <a:xfrm>
            <a:off x="3101703" y="2575918"/>
            <a:ext cx="1674010" cy="2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>
                <a:latin typeface="Calibri" pitchFamily="34" charset="0"/>
              </a:rPr>
              <a:t>Rep la sol·licitud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3233" y="3764678"/>
            <a:ext cx="1674010" cy="693103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es-ES" sz="800" b="1" dirty="0"/>
              <a:t>NOVETAT:</a:t>
            </a:r>
          </a:p>
          <a:p>
            <a:pPr marL="192024" indent="-192024">
              <a:buFontTx/>
              <a:buAutoNum type="arabicParenR"/>
              <a:defRPr/>
            </a:pPr>
            <a:r>
              <a:rPr lang="es-ES" sz="800" dirty="0" err="1"/>
              <a:t>Introducció</a:t>
            </a:r>
            <a:r>
              <a:rPr lang="es-ES" sz="800" dirty="0"/>
              <a:t> de la signatura </a:t>
            </a:r>
            <a:r>
              <a:rPr lang="es-ES" sz="800" dirty="0" err="1"/>
              <a:t>biomètrica</a:t>
            </a:r>
            <a:r>
              <a:rPr lang="es-ES" sz="800" dirty="0"/>
              <a:t>.</a:t>
            </a:r>
          </a:p>
          <a:p>
            <a:pPr marL="192024" indent="-192024">
              <a:buFontTx/>
              <a:buAutoNum type="arabicParenR"/>
              <a:defRPr/>
            </a:pPr>
            <a:r>
              <a:rPr lang="es-ES" sz="800" dirty="0"/>
              <a:t>Registre de </a:t>
            </a:r>
            <a:r>
              <a:rPr lang="es-ES" sz="800" dirty="0" err="1"/>
              <a:t>funcionaris</a:t>
            </a:r>
            <a:r>
              <a:rPr lang="es-ES" sz="800" dirty="0"/>
              <a:t> </a:t>
            </a:r>
            <a:r>
              <a:rPr lang="es-ES" sz="800" dirty="0" err="1"/>
              <a:t>habilitats</a:t>
            </a:r>
            <a:r>
              <a:rPr lang="es-ES" sz="800" dirty="0"/>
              <a:t> (</a:t>
            </a:r>
            <a:r>
              <a:rPr lang="es-ES" sz="800" dirty="0" err="1"/>
              <a:t>Llei</a:t>
            </a:r>
            <a:r>
              <a:rPr lang="es-ES" sz="800" dirty="0"/>
              <a:t> 39/2015 LPA)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21283" y="4759813"/>
            <a:ext cx="1674011" cy="216049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es-ES" sz="900" b="1" dirty="0">
                <a:solidFill>
                  <a:srgbClr val="B01657"/>
                </a:solidFill>
              </a:rPr>
              <a:t>CORREU CONVENCIONAL</a:t>
            </a:r>
          </a:p>
        </p:txBody>
      </p:sp>
      <p:sp>
        <p:nvSpPr>
          <p:cNvPr id="48145" name="CuadroTexto 13"/>
          <p:cNvSpPr txBox="1">
            <a:spLocks noChangeArrowheads="1"/>
          </p:cNvSpPr>
          <p:nvPr/>
        </p:nvSpPr>
        <p:spPr bwMode="auto">
          <a:xfrm>
            <a:off x="600887" y="5123265"/>
            <a:ext cx="1675579" cy="3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>
                <a:latin typeface="Calibri" pitchFamily="34" charset="0"/>
              </a:rPr>
              <a:t>Distribueix les entrades a les bústies del departament mitjançant BPM.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54230" y="5747009"/>
            <a:ext cx="1675579" cy="216049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es-ES" sz="900" b="1" dirty="0">
                <a:solidFill>
                  <a:srgbClr val="B01657"/>
                </a:solidFill>
              </a:rPr>
              <a:t>MITJANS ELECTRÒNICS</a:t>
            </a:r>
          </a:p>
        </p:txBody>
      </p:sp>
      <p:sp>
        <p:nvSpPr>
          <p:cNvPr id="48147" name="CuadroTexto 15"/>
          <p:cNvSpPr txBox="1">
            <a:spLocks noChangeArrowheads="1"/>
          </p:cNvSpPr>
          <p:nvPr/>
        </p:nvSpPr>
        <p:spPr bwMode="auto">
          <a:xfrm>
            <a:off x="654230" y="6026344"/>
            <a:ext cx="1675579" cy="2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>
                <a:latin typeface="Calibri" pitchFamily="34" charset="0"/>
              </a:rPr>
              <a:t>Catàleg de tràmits</a:t>
            </a:r>
          </a:p>
        </p:txBody>
      </p:sp>
      <p:sp>
        <p:nvSpPr>
          <p:cNvPr id="48148" name="CuadroTexto 16"/>
          <p:cNvSpPr txBox="1">
            <a:spLocks noChangeArrowheads="1"/>
          </p:cNvSpPr>
          <p:nvPr/>
        </p:nvSpPr>
        <p:spPr bwMode="auto">
          <a:xfrm>
            <a:off x="3075033" y="2225161"/>
            <a:ext cx="1674011" cy="2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 b="1">
                <a:solidFill>
                  <a:srgbClr val="FFFFFF"/>
                </a:solidFill>
                <a:latin typeface="Calibri" pitchFamily="34" charset="0"/>
              </a:rPr>
              <a:t>PROCÉS DE DIGITALITZACIÓ</a:t>
            </a:r>
          </a:p>
        </p:txBody>
      </p:sp>
      <p:sp>
        <p:nvSpPr>
          <p:cNvPr id="48149" name="CuadroTexto 17"/>
          <p:cNvSpPr txBox="1">
            <a:spLocks noChangeArrowheads="1"/>
          </p:cNvSpPr>
          <p:nvPr/>
        </p:nvSpPr>
        <p:spPr bwMode="auto">
          <a:xfrm>
            <a:off x="563233" y="3337741"/>
            <a:ext cx="1674010" cy="2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>
                <a:latin typeface="Calibri" pitchFamily="34" charset="0"/>
              </a:rPr>
              <a:t>No porta la sol·licitud</a:t>
            </a:r>
          </a:p>
        </p:txBody>
      </p:sp>
      <p:sp>
        <p:nvSpPr>
          <p:cNvPr id="48150" name="CuadroTexto 18"/>
          <p:cNvSpPr txBox="1">
            <a:spLocks noChangeArrowheads="1"/>
          </p:cNvSpPr>
          <p:nvPr/>
        </p:nvSpPr>
        <p:spPr bwMode="auto">
          <a:xfrm>
            <a:off x="3101703" y="2820336"/>
            <a:ext cx="1674010" cy="2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>
                <a:latin typeface="Calibri" pitchFamily="34" charset="0"/>
              </a:rPr>
              <a:t>Cerca el tràmit associat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101703" y="3163156"/>
            <a:ext cx="1674010" cy="939324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es-ES" sz="800" dirty="0" err="1"/>
              <a:t>Comprova</a:t>
            </a:r>
            <a:r>
              <a:rPr lang="es-ES" sz="800" dirty="0"/>
              <a:t> </a:t>
            </a:r>
            <a:r>
              <a:rPr lang="es-ES" sz="800" dirty="0" err="1"/>
              <a:t>documentació</a:t>
            </a:r>
            <a:r>
              <a:rPr lang="es-ES" sz="800" dirty="0"/>
              <a:t> si </a:t>
            </a:r>
            <a:r>
              <a:rPr lang="es-ES" sz="800" dirty="0" err="1"/>
              <a:t>s’aporta</a:t>
            </a:r>
            <a:r>
              <a:rPr lang="es-ES" sz="800" dirty="0"/>
              <a:t> en </a:t>
            </a:r>
            <a:r>
              <a:rPr lang="es-ES" sz="800" dirty="0" err="1"/>
              <a:t>format</a:t>
            </a:r>
            <a:r>
              <a:rPr lang="es-ES" sz="800" dirty="0"/>
              <a:t> </a:t>
            </a:r>
            <a:r>
              <a:rPr lang="es-ES" sz="800" dirty="0" err="1"/>
              <a:t>paper</a:t>
            </a:r>
            <a:r>
              <a:rPr lang="es-ES" sz="800" dirty="0"/>
              <a:t>:</a:t>
            </a:r>
          </a:p>
          <a:p>
            <a:pPr>
              <a:defRPr/>
            </a:pPr>
            <a:endParaRPr lang="es-ES" sz="800" dirty="0"/>
          </a:p>
          <a:p>
            <a:pPr marL="144018" indent="-144018">
              <a:buFont typeface="Arial"/>
              <a:buChar char="•"/>
              <a:defRPr/>
            </a:pPr>
            <a:r>
              <a:rPr lang="es-ES" sz="800" dirty="0" err="1"/>
              <a:t>Digitalització</a:t>
            </a:r>
            <a:r>
              <a:rPr lang="es-ES" sz="800" dirty="0"/>
              <a:t> i </a:t>
            </a:r>
            <a:r>
              <a:rPr lang="es-ES" sz="800" dirty="0" err="1"/>
              <a:t>conversió</a:t>
            </a:r>
            <a:r>
              <a:rPr lang="es-ES" sz="800" dirty="0"/>
              <a:t> a </a:t>
            </a:r>
            <a:r>
              <a:rPr lang="es-ES" sz="800" dirty="0" err="1"/>
              <a:t>còpia</a:t>
            </a:r>
            <a:r>
              <a:rPr lang="es-ES" sz="800" dirty="0"/>
              <a:t> </a:t>
            </a:r>
            <a:r>
              <a:rPr lang="es-ES" sz="800" dirty="0" err="1"/>
              <a:t>autèntica</a:t>
            </a:r>
            <a:r>
              <a:rPr lang="es-ES" sz="800" dirty="0"/>
              <a:t> (</a:t>
            </a:r>
            <a:r>
              <a:rPr lang="es-ES" sz="800" dirty="0" err="1"/>
              <a:t>segell</a:t>
            </a:r>
            <a:r>
              <a:rPr lang="es-ES" sz="800" dirty="0"/>
              <a:t> </a:t>
            </a:r>
            <a:r>
              <a:rPr lang="es-ES" sz="800" dirty="0" err="1"/>
              <a:t>electrònic</a:t>
            </a:r>
            <a:r>
              <a:rPr lang="es-ES" sz="800" dirty="0"/>
              <a:t>)</a:t>
            </a:r>
          </a:p>
          <a:p>
            <a:pPr marL="144018" indent="-144018">
              <a:buFont typeface="Arial"/>
              <a:buChar char="•"/>
              <a:defRPr/>
            </a:pPr>
            <a:r>
              <a:rPr lang="es-ES" sz="800" dirty="0" err="1"/>
              <a:t>Introducció</a:t>
            </a:r>
            <a:r>
              <a:rPr lang="es-ES" sz="800" dirty="0"/>
              <a:t> </a:t>
            </a:r>
            <a:r>
              <a:rPr lang="es-ES" sz="800" dirty="0" err="1"/>
              <a:t>metadades</a:t>
            </a:r>
            <a:r>
              <a:rPr lang="es-ES" sz="800" dirty="0"/>
              <a:t> del </a:t>
            </a:r>
            <a:r>
              <a:rPr lang="es-ES" sz="800" dirty="0" err="1"/>
              <a:t>document</a:t>
            </a:r>
            <a:endParaRPr lang="es-ES" sz="800" dirty="0"/>
          </a:p>
        </p:txBody>
      </p:sp>
      <p:sp>
        <p:nvSpPr>
          <p:cNvPr id="48152" name="CuadroTexto 20"/>
          <p:cNvSpPr txBox="1">
            <a:spLocks noChangeArrowheads="1"/>
          </p:cNvSpPr>
          <p:nvPr/>
        </p:nvSpPr>
        <p:spPr bwMode="auto">
          <a:xfrm>
            <a:off x="3101703" y="4396357"/>
            <a:ext cx="1674010" cy="69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>
                <a:latin typeface="Calibri" pitchFamily="34" charset="0"/>
              </a:rPr>
              <a:t>La documentació en format digital ingressa al gestor documental –GD MATRIX.</a:t>
            </a:r>
          </a:p>
          <a:p>
            <a:r>
              <a:rPr lang="es-ES" sz="800">
                <a:latin typeface="Calibri" pitchFamily="34" charset="0"/>
              </a:rPr>
              <a:t>La documentació original paper es retorna a la ciutadania.</a:t>
            </a:r>
          </a:p>
        </p:txBody>
      </p:sp>
      <p:sp>
        <p:nvSpPr>
          <p:cNvPr id="48153" name="CuadroTexto 21"/>
          <p:cNvSpPr txBox="1">
            <a:spLocks noChangeArrowheads="1"/>
          </p:cNvSpPr>
          <p:nvPr/>
        </p:nvSpPr>
        <p:spPr bwMode="auto">
          <a:xfrm>
            <a:off x="3101703" y="5232777"/>
            <a:ext cx="1674010" cy="3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>
                <a:latin typeface="Calibri" pitchFamily="34" charset="0"/>
              </a:rPr>
              <a:t>Registre d’entrada i obertura d’expedient, si s’escau.</a:t>
            </a:r>
          </a:p>
        </p:txBody>
      </p:sp>
      <p:sp>
        <p:nvSpPr>
          <p:cNvPr id="48154" name="CuadroTexto 22"/>
          <p:cNvSpPr txBox="1">
            <a:spLocks noChangeArrowheads="1"/>
          </p:cNvSpPr>
          <p:nvPr/>
        </p:nvSpPr>
        <p:spPr bwMode="auto">
          <a:xfrm>
            <a:off x="3101703" y="5697807"/>
            <a:ext cx="1674010" cy="3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>
                <a:latin typeface="Calibri" pitchFamily="34" charset="0"/>
              </a:rPr>
              <a:t>Signatura biomètrica o a través de funcionari (Tcat)</a:t>
            </a:r>
          </a:p>
        </p:txBody>
      </p:sp>
      <p:sp>
        <p:nvSpPr>
          <p:cNvPr id="48155" name="CuadroTexto 23"/>
          <p:cNvSpPr txBox="1">
            <a:spLocks noChangeArrowheads="1"/>
          </p:cNvSpPr>
          <p:nvPr/>
        </p:nvSpPr>
        <p:spPr bwMode="auto">
          <a:xfrm>
            <a:off x="3101703" y="6142203"/>
            <a:ext cx="1674010" cy="3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 b="1">
                <a:latin typeface="Calibri" pitchFamily="34" charset="0"/>
              </a:rPr>
              <a:t>NOVETAT: </a:t>
            </a:r>
          </a:p>
          <a:p>
            <a:r>
              <a:rPr lang="es-ES" sz="800">
                <a:latin typeface="Calibri" pitchFamily="34" charset="0"/>
              </a:rPr>
              <a:t>MÒDUL DE DIGITALITZACIÓ</a:t>
            </a:r>
          </a:p>
        </p:txBody>
      </p:sp>
      <p:sp>
        <p:nvSpPr>
          <p:cNvPr id="48156" name="CuadroTexto 24"/>
          <p:cNvSpPr txBox="1">
            <a:spLocks noChangeArrowheads="1"/>
          </p:cNvSpPr>
          <p:nvPr/>
        </p:nvSpPr>
        <p:spPr bwMode="auto">
          <a:xfrm>
            <a:off x="5663709" y="2220400"/>
            <a:ext cx="1421418" cy="3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 b="1">
                <a:solidFill>
                  <a:srgbClr val="FFFFFF"/>
                </a:solidFill>
                <a:latin typeface="Calibri" pitchFamily="34" charset="0"/>
              </a:rPr>
              <a:t>PROCÉS DE DISTRIBUCIÓ DEL REGISTRE</a:t>
            </a:r>
          </a:p>
        </p:txBody>
      </p:sp>
      <p:sp>
        <p:nvSpPr>
          <p:cNvPr id="48157" name="CuadroTexto 25"/>
          <p:cNvSpPr txBox="1">
            <a:spLocks noChangeArrowheads="1"/>
          </p:cNvSpPr>
          <p:nvPr/>
        </p:nvSpPr>
        <p:spPr bwMode="auto">
          <a:xfrm>
            <a:off x="5433082" y="2677494"/>
            <a:ext cx="1672440" cy="44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>
                <a:latin typeface="Calibri" pitchFamily="34" charset="0"/>
              </a:rPr>
              <a:t>Revisa i corregeix, si s’escau, l’assignació del departament dels registres d’entrada</a:t>
            </a:r>
          </a:p>
        </p:txBody>
      </p:sp>
      <p:sp>
        <p:nvSpPr>
          <p:cNvPr id="48158" name="CuadroTexto 26"/>
          <p:cNvSpPr txBox="1">
            <a:spLocks noChangeArrowheads="1"/>
          </p:cNvSpPr>
          <p:nvPr/>
        </p:nvSpPr>
        <p:spPr bwMode="auto">
          <a:xfrm>
            <a:off x="5433082" y="3482169"/>
            <a:ext cx="1672440" cy="3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>
                <a:latin typeface="Calibri" pitchFamily="34" charset="0"/>
              </a:rPr>
              <a:t>Distribueix les entrades a les bústies del departament mitjançant BPM. </a:t>
            </a:r>
          </a:p>
        </p:txBody>
      </p:sp>
      <p:sp>
        <p:nvSpPr>
          <p:cNvPr id="48159" name="CuadroTexto 27"/>
          <p:cNvSpPr txBox="1">
            <a:spLocks noChangeArrowheads="1"/>
          </p:cNvSpPr>
          <p:nvPr/>
        </p:nvSpPr>
        <p:spPr bwMode="auto">
          <a:xfrm>
            <a:off x="5433082" y="4310652"/>
            <a:ext cx="1672440" cy="44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 b="1">
                <a:latin typeface="Calibri" pitchFamily="34" charset="0"/>
              </a:rPr>
              <a:t>NOVETAT: </a:t>
            </a:r>
          </a:p>
          <a:p>
            <a:r>
              <a:rPr lang="es-ES" sz="800">
                <a:latin typeface="Calibri" pitchFamily="34" charset="0"/>
              </a:rPr>
              <a:t>MÒDUL DE DISTRIBUCIÓ DEL REGISTRE D’ENTRADA</a:t>
            </a:r>
          </a:p>
        </p:txBody>
      </p:sp>
      <p:sp>
        <p:nvSpPr>
          <p:cNvPr id="48160" name="CuadroTexto 29"/>
          <p:cNvSpPr txBox="1">
            <a:spLocks noChangeArrowheads="1"/>
          </p:cNvSpPr>
          <p:nvPr/>
        </p:nvSpPr>
        <p:spPr bwMode="auto">
          <a:xfrm>
            <a:off x="10109955" y="2231509"/>
            <a:ext cx="1674011" cy="2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 b="1">
                <a:solidFill>
                  <a:srgbClr val="FFFFFF"/>
                </a:solidFill>
                <a:latin typeface="Calibri" pitchFamily="34" charset="0"/>
              </a:rPr>
              <a:t>BÚSTIA DE TREBALL BPM</a:t>
            </a:r>
          </a:p>
        </p:txBody>
      </p:sp>
      <p:sp>
        <p:nvSpPr>
          <p:cNvPr id="48161" name="CuadroTexto 30"/>
          <p:cNvSpPr txBox="1">
            <a:spLocks noChangeArrowheads="1"/>
          </p:cNvSpPr>
          <p:nvPr/>
        </p:nvSpPr>
        <p:spPr bwMode="auto">
          <a:xfrm>
            <a:off x="7846039" y="2910803"/>
            <a:ext cx="1674010" cy="56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>
                <a:latin typeface="Calibri" pitchFamily="34" charset="0"/>
              </a:rPr>
              <a:t>L’Acceptació o Rebuig des de la bústia de treball del BPM per part de la persona designada pel departament</a:t>
            </a:r>
          </a:p>
        </p:txBody>
      </p:sp>
      <p:sp>
        <p:nvSpPr>
          <p:cNvPr id="48162" name="CuadroTexto 31"/>
          <p:cNvSpPr txBox="1">
            <a:spLocks noChangeArrowheads="1"/>
          </p:cNvSpPr>
          <p:nvPr/>
        </p:nvSpPr>
        <p:spPr bwMode="auto">
          <a:xfrm>
            <a:off x="7846039" y="3666276"/>
            <a:ext cx="1674010" cy="3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>
                <a:latin typeface="Calibri" pitchFamily="34" charset="0"/>
              </a:rPr>
              <a:t>Assignació de la tasca i/o expedient a la persona que ha de tramitar</a:t>
            </a:r>
          </a:p>
        </p:txBody>
      </p:sp>
      <p:sp>
        <p:nvSpPr>
          <p:cNvPr id="48163" name="CuadroTexto 32"/>
          <p:cNvSpPr txBox="1">
            <a:spLocks noChangeArrowheads="1"/>
          </p:cNvSpPr>
          <p:nvPr/>
        </p:nvSpPr>
        <p:spPr bwMode="auto">
          <a:xfrm>
            <a:off x="10119367" y="2677495"/>
            <a:ext cx="1474760" cy="56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>
                <a:latin typeface="Calibri" pitchFamily="34" charset="0"/>
              </a:rPr>
              <a:t>Accés a la bústia de treball del BPM, on es troben les entrades amb les tasques i/o els expedients assignats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7425576" y="5223254"/>
            <a:ext cx="4300339" cy="908547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es-ES" sz="900" b="1" dirty="0">
                <a:solidFill>
                  <a:srgbClr val="B01657"/>
                </a:solidFill>
              </a:rPr>
              <a:t>DECISIONS QUE CAL PENDRE:</a:t>
            </a:r>
          </a:p>
          <a:p>
            <a:pPr>
              <a:defRPr/>
            </a:pPr>
            <a:endParaRPr lang="es-ES" sz="900" dirty="0"/>
          </a:p>
          <a:p>
            <a:pPr marL="144018" indent="-144018">
              <a:buFont typeface="Arial"/>
              <a:buChar char="•"/>
              <a:defRPr/>
            </a:pPr>
            <a:r>
              <a:rPr lang="es-ES" sz="900" dirty="0"/>
              <a:t>Crear el Registre de </a:t>
            </a:r>
            <a:r>
              <a:rPr lang="es-ES" sz="900" dirty="0" err="1"/>
              <a:t>funcionaris</a:t>
            </a:r>
            <a:r>
              <a:rPr lang="es-ES" sz="900" dirty="0"/>
              <a:t> </a:t>
            </a:r>
            <a:r>
              <a:rPr lang="es-ES" sz="900" dirty="0" err="1"/>
              <a:t>habilitats</a:t>
            </a:r>
            <a:endParaRPr lang="es-ES" sz="900" dirty="0"/>
          </a:p>
          <a:p>
            <a:pPr marL="144018" indent="-144018">
              <a:buFont typeface="Arial"/>
              <a:buChar char="•"/>
              <a:defRPr/>
            </a:pPr>
            <a:r>
              <a:rPr lang="es-ES" sz="900" dirty="0"/>
              <a:t>Verificar la </a:t>
            </a:r>
            <a:r>
              <a:rPr lang="es-ES" sz="900" dirty="0" err="1"/>
              <a:t>tipologia</a:t>
            </a:r>
            <a:r>
              <a:rPr lang="es-ES" sz="900" dirty="0"/>
              <a:t> de </a:t>
            </a:r>
            <a:r>
              <a:rPr lang="es-ES" sz="900" dirty="0" err="1"/>
              <a:t>tràmits</a:t>
            </a:r>
            <a:r>
              <a:rPr lang="es-ES" sz="900" dirty="0"/>
              <a:t> a aplicar la signatura </a:t>
            </a:r>
            <a:r>
              <a:rPr lang="es-ES" sz="900" dirty="0" err="1"/>
              <a:t>biomètrica</a:t>
            </a:r>
            <a:endParaRPr lang="es-ES" sz="900" dirty="0"/>
          </a:p>
          <a:p>
            <a:pPr marL="144018" indent="-144018">
              <a:buFont typeface="Arial"/>
              <a:buChar char="•"/>
              <a:defRPr/>
            </a:pPr>
            <a:r>
              <a:rPr lang="es-ES" sz="900" dirty="0"/>
              <a:t>Determinar les persones que han de </a:t>
            </a:r>
            <a:r>
              <a:rPr lang="es-ES" sz="900" dirty="0" err="1"/>
              <a:t>recepcionar</a:t>
            </a:r>
            <a:r>
              <a:rPr lang="es-ES" sz="900" dirty="0"/>
              <a:t> i </a:t>
            </a:r>
            <a:r>
              <a:rPr lang="es-ES" sz="900" dirty="0" err="1"/>
              <a:t>assignar</a:t>
            </a:r>
            <a:r>
              <a:rPr lang="es-ES" sz="900" dirty="0"/>
              <a:t> el registre </a:t>
            </a:r>
            <a:r>
              <a:rPr lang="es-ES" sz="900" dirty="0" err="1"/>
              <a:t>d’entrada</a:t>
            </a:r>
            <a:r>
              <a:rPr lang="es-ES" sz="900" dirty="0"/>
              <a:t> (tasques i/o </a:t>
            </a:r>
            <a:r>
              <a:rPr lang="es-ES" sz="900" dirty="0" err="1"/>
              <a:t>expedients</a:t>
            </a:r>
            <a:r>
              <a:rPr lang="es-ES" sz="900" dirty="0"/>
              <a:t>) en </a:t>
            </a:r>
            <a:r>
              <a:rPr lang="es-ES" sz="900" dirty="0" err="1"/>
              <a:t>els</a:t>
            </a:r>
            <a:r>
              <a:rPr lang="es-ES" sz="900" dirty="0"/>
              <a:t> </a:t>
            </a:r>
            <a:r>
              <a:rPr lang="es-ES" sz="900" dirty="0" err="1"/>
              <a:t>departaments</a:t>
            </a:r>
            <a:r>
              <a:rPr lang="es-ES" sz="900" dirty="0"/>
              <a:t> (</a:t>
            </a:r>
            <a:r>
              <a:rPr lang="es-ES" sz="900" dirty="0" err="1"/>
              <a:t>Annex</a:t>
            </a:r>
            <a:r>
              <a:rPr lang="es-ES" sz="900" dirty="0"/>
              <a:t> 1 –</a:t>
            </a:r>
            <a:r>
              <a:rPr lang="es-ES" sz="900" dirty="0" err="1"/>
              <a:t>Llistat</a:t>
            </a:r>
            <a:r>
              <a:rPr lang="es-ES" sz="900" dirty="0"/>
              <a:t> </a:t>
            </a:r>
            <a:r>
              <a:rPr lang="es-ES" sz="900" dirty="0" err="1"/>
              <a:t>receptors</a:t>
            </a:r>
            <a:r>
              <a:rPr lang="es-ES" sz="900" dirty="0"/>
              <a:t> </a:t>
            </a:r>
            <a:r>
              <a:rPr lang="es-ES" sz="900" dirty="0" err="1"/>
              <a:t>actuals</a:t>
            </a:r>
            <a:r>
              <a:rPr lang="es-ES" sz="900" dirty="0"/>
              <a:t>).</a:t>
            </a:r>
          </a:p>
        </p:txBody>
      </p:sp>
      <p:pic>
        <p:nvPicPr>
          <p:cNvPr id="48165" name="Imagen 34" descr="man-and-woman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88813" y="1307798"/>
            <a:ext cx="403206" cy="40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Imagen 35" descr="man-and-laptop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0420595" y="1218918"/>
            <a:ext cx="470668" cy="47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7" name="Imagen 36" descr="bank-building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3672782" y="1147497"/>
            <a:ext cx="376534" cy="38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8" name="Imagen 37" descr="working-with-laptop.png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5986901" y="1206222"/>
            <a:ext cx="481651" cy="48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9" name="Imagen 38" descr="office-worker (1).png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8217868" y="1047507"/>
            <a:ext cx="640108" cy="64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0" name="Imagen 39" descr="office-block.png"/>
          <p:cNvPicPr>
            <a:picLocks noChangeAspect="1"/>
          </p:cNvPicPr>
          <p:nvPr/>
        </p:nvPicPr>
        <p:blipFill>
          <a:blip r:embed="rId8">
            <a:lum bright="70000" contrast="-70000"/>
          </a:blip>
          <a:srcRect/>
          <a:stretch>
            <a:fillRect/>
          </a:stretch>
        </p:blipFill>
        <p:spPr bwMode="auto">
          <a:xfrm>
            <a:off x="1550067" y="1320496"/>
            <a:ext cx="390656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CuadroTexto 40"/>
          <p:cNvSpPr txBox="1"/>
          <p:nvPr/>
        </p:nvSpPr>
        <p:spPr>
          <a:xfrm>
            <a:off x="10241741" y="1826792"/>
            <a:ext cx="1675579" cy="216049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es-ES" sz="900" dirty="0">
                <a:solidFill>
                  <a:schemeClr val="bg2"/>
                </a:solidFill>
              </a:rPr>
              <a:t>TRAMITADORS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7645223" y="1742673"/>
            <a:ext cx="1816779" cy="354549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 algn="ctr">
              <a:defRPr/>
            </a:pPr>
            <a:r>
              <a:rPr lang="es-ES" sz="900" dirty="0">
                <a:solidFill>
                  <a:schemeClr val="bg2"/>
                </a:solidFill>
              </a:rPr>
              <a:t>PERSONA DESIGNADA AL DEPARTAMENT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5354636" y="1826792"/>
            <a:ext cx="1815210" cy="216049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 algn="ctr">
              <a:defRPr/>
            </a:pPr>
            <a:r>
              <a:rPr lang="es-ES" sz="900" dirty="0">
                <a:solidFill>
                  <a:schemeClr val="bg2"/>
                </a:solidFill>
              </a:rPr>
              <a:t>BACK OFFICE OAC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3073465" y="1601417"/>
            <a:ext cx="1816779" cy="493048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 marL="144018" indent="-144018">
              <a:buFont typeface="Arial"/>
              <a:buChar char="•"/>
              <a:defRPr/>
            </a:pPr>
            <a:r>
              <a:rPr lang="es-ES" sz="900" dirty="0">
                <a:solidFill>
                  <a:schemeClr val="bg2"/>
                </a:solidFill>
              </a:rPr>
              <a:t>OAC (Registre)</a:t>
            </a:r>
          </a:p>
          <a:p>
            <a:pPr marL="144018" indent="-144018">
              <a:buFont typeface="Arial"/>
              <a:buChar char="•"/>
              <a:defRPr/>
            </a:pPr>
            <a:r>
              <a:rPr lang="es-ES" sz="900" dirty="0">
                <a:solidFill>
                  <a:schemeClr val="bg2"/>
                </a:solidFill>
              </a:rPr>
              <a:t>OFICINA D’ASSISTÈNCIA EN MATÈRIA DE REGISTRE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600887" y="1833140"/>
            <a:ext cx="1818348" cy="216049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 algn="ctr">
              <a:defRPr/>
            </a:pPr>
            <a:r>
              <a:rPr lang="es-ES" sz="900" dirty="0">
                <a:solidFill>
                  <a:schemeClr val="bg2"/>
                </a:solidFill>
              </a:rPr>
              <a:t>CIUTADANIA I EMPRESES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781311" y="2594964"/>
            <a:ext cx="1816779" cy="216049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es-ES" sz="900" b="1" dirty="0">
                <a:solidFill>
                  <a:srgbClr val="B01657"/>
                </a:solidFill>
              </a:rPr>
              <a:t>PRESENCIALMENT</a:t>
            </a:r>
          </a:p>
        </p:txBody>
      </p:sp>
      <p:cxnSp>
        <p:nvCxnSpPr>
          <p:cNvPr id="53" name="Conector recto 52"/>
          <p:cNvCxnSpPr/>
          <p:nvPr/>
        </p:nvCxnSpPr>
        <p:spPr>
          <a:xfrm flipH="1">
            <a:off x="470669" y="2852078"/>
            <a:ext cx="1892087" cy="0"/>
          </a:xfrm>
          <a:prstGeom prst="line">
            <a:avLst/>
          </a:prstGeom>
          <a:ln w="19050" cmpd="sng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>
            <a:endCxn id="63" idx="4"/>
          </p:cNvCxnSpPr>
          <p:nvPr/>
        </p:nvCxnSpPr>
        <p:spPr>
          <a:xfrm>
            <a:off x="472238" y="2853665"/>
            <a:ext cx="3138" cy="337265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Elipse 57"/>
          <p:cNvSpPr/>
          <p:nvPr/>
        </p:nvSpPr>
        <p:spPr>
          <a:xfrm>
            <a:off x="440861" y="3174265"/>
            <a:ext cx="67462" cy="66660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59" name="Elipse 58"/>
          <p:cNvSpPr/>
          <p:nvPr/>
        </p:nvSpPr>
        <p:spPr>
          <a:xfrm>
            <a:off x="437723" y="3452014"/>
            <a:ext cx="65894" cy="66660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cxnSp>
        <p:nvCxnSpPr>
          <p:cNvPr id="60" name="Conector recto 59"/>
          <p:cNvCxnSpPr/>
          <p:nvPr/>
        </p:nvCxnSpPr>
        <p:spPr>
          <a:xfrm flipH="1">
            <a:off x="470669" y="4988358"/>
            <a:ext cx="1892087" cy="0"/>
          </a:xfrm>
          <a:prstGeom prst="line">
            <a:avLst/>
          </a:prstGeom>
          <a:ln w="19050" cmpd="sng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lipse 60"/>
          <p:cNvSpPr/>
          <p:nvPr/>
        </p:nvSpPr>
        <p:spPr>
          <a:xfrm>
            <a:off x="436153" y="5216905"/>
            <a:ext cx="65894" cy="66660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cxnSp>
        <p:nvCxnSpPr>
          <p:cNvPr id="62" name="Conector recto 61"/>
          <p:cNvCxnSpPr/>
          <p:nvPr/>
        </p:nvCxnSpPr>
        <p:spPr>
          <a:xfrm flipH="1">
            <a:off x="470669" y="5973967"/>
            <a:ext cx="1892087" cy="0"/>
          </a:xfrm>
          <a:prstGeom prst="line">
            <a:avLst/>
          </a:prstGeom>
          <a:ln w="19050" cmpd="sng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Elipse 62"/>
          <p:cNvSpPr/>
          <p:nvPr/>
        </p:nvSpPr>
        <p:spPr>
          <a:xfrm>
            <a:off x="440861" y="6158076"/>
            <a:ext cx="67462" cy="68247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cxnSp>
        <p:nvCxnSpPr>
          <p:cNvPr id="70" name="Conector recto 69"/>
          <p:cNvCxnSpPr/>
          <p:nvPr/>
        </p:nvCxnSpPr>
        <p:spPr>
          <a:xfrm>
            <a:off x="2987174" y="2710822"/>
            <a:ext cx="0" cy="357422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Elipse 71"/>
          <p:cNvSpPr/>
          <p:nvPr/>
        </p:nvSpPr>
        <p:spPr>
          <a:xfrm>
            <a:off x="2954228" y="2677493"/>
            <a:ext cx="65894" cy="66660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73" name="Elipse 72"/>
          <p:cNvSpPr/>
          <p:nvPr/>
        </p:nvSpPr>
        <p:spPr>
          <a:xfrm>
            <a:off x="2955798" y="2901278"/>
            <a:ext cx="65894" cy="66660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74" name="Elipse 73"/>
          <p:cNvSpPr/>
          <p:nvPr/>
        </p:nvSpPr>
        <p:spPr>
          <a:xfrm>
            <a:off x="2955798" y="3240926"/>
            <a:ext cx="65894" cy="68247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75" name="Elipse 74"/>
          <p:cNvSpPr/>
          <p:nvPr/>
        </p:nvSpPr>
        <p:spPr>
          <a:xfrm>
            <a:off x="2955798" y="4477302"/>
            <a:ext cx="65894" cy="66660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76" name="Elipse 75"/>
          <p:cNvSpPr/>
          <p:nvPr/>
        </p:nvSpPr>
        <p:spPr>
          <a:xfrm>
            <a:off x="2954228" y="5321656"/>
            <a:ext cx="65894" cy="68246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77" name="Elipse 76"/>
          <p:cNvSpPr/>
          <p:nvPr/>
        </p:nvSpPr>
        <p:spPr>
          <a:xfrm>
            <a:off x="2949522" y="5797796"/>
            <a:ext cx="65894" cy="66660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78" name="Elipse 77"/>
          <p:cNvSpPr/>
          <p:nvPr/>
        </p:nvSpPr>
        <p:spPr>
          <a:xfrm>
            <a:off x="2944816" y="6229496"/>
            <a:ext cx="67462" cy="66660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cxnSp>
        <p:nvCxnSpPr>
          <p:cNvPr id="83" name="Conector recto 82"/>
          <p:cNvCxnSpPr/>
          <p:nvPr/>
        </p:nvCxnSpPr>
        <p:spPr>
          <a:xfrm>
            <a:off x="5353066" y="2796528"/>
            <a:ext cx="0" cy="161887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Elipse 84"/>
          <p:cNvSpPr/>
          <p:nvPr/>
        </p:nvSpPr>
        <p:spPr>
          <a:xfrm>
            <a:off x="5320120" y="4382073"/>
            <a:ext cx="67462" cy="68246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86" name="Elipse 85"/>
          <p:cNvSpPr/>
          <p:nvPr/>
        </p:nvSpPr>
        <p:spPr>
          <a:xfrm>
            <a:off x="5318551" y="3578985"/>
            <a:ext cx="65894" cy="66660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87" name="Elipse 86"/>
          <p:cNvSpPr/>
          <p:nvPr/>
        </p:nvSpPr>
        <p:spPr>
          <a:xfrm>
            <a:off x="5320120" y="2772721"/>
            <a:ext cx="67462" cy="66660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88" name="Rectángulo redondeado 87"/>
          <p:cNvSpPr/>
          <p:nvPr/>
        </p:nvSpPr>
        <p:spPr>
          <a:xfrm>
            <a:off x="7654635" y="2209289"/>
            <a:ext cx="1920327" cy="582478"/>
          </a:xfrm>
          <a:prstGeom prst="roundRect">
            <a:avLst>
              <a:gd name="adj" fmla="val 50000"/>
            </a:avLst>
          </a:prstGeom>
          <a:solidFill>
            <a:srgbClr val="B016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48198" name="CuadroTexto 28"/>
          <p:cNvSpPr txBox="1">
            <a:spLocks noChangeArrowheads="1"/>
          </p:cNvSpPr>
          <p:nvPr/>
        </p:nvSpPr>
        <p:spPr bwMode="auto">
          <a:xfrm>
            <a:off x="7941742" y="2266426"/>
            <a:ext cx="1675579" cy="44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" sz="800" b="1">
                <a:solidFill>
                  <a:srgbClr val="FFFFFF"/>
                </a:solidFill>
                <a:latin typeface="Calibri" pitchFamily="34" charset="0"/>
              </a:rPr>
              <a:t>RECEPCIÓ, ACCEPTACIÓ O REBUIG DEL REGISTRE I ASSIGNACIÓ DE L’ENTRADA</a:t>
            </a:r>
          </a:p>
        </p:txBody>
      </p:sp>
      <p:cxnSp>
        <p:nvCxnSpPr>
          <p:cNvPr id="89" name="Conector recto 88"/>
          <p:cNvCxnSpPr>
            <a:endCxn id="91" idx="4"/>
          </p:cNvCxnSpPr>
          <p:nvPr/>
        </p:nvCxnSpPr>
        <p:spPr>
          <a:xfrm>
            <a:off x="7769164" y="3031424"/>
            <a:ext cx="0" cy="79991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Elipse 89"/>
          <p:cNvSpPr/>
          <p:nvPr/>
        </p:nvSpPr>
        <p:spPr>
          <a:xfrm>
            <a:off x="7734649" y="2994920"/>
            <a:ext cx="67463" cy="68246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91" name="Elipse 90"/>
          <p:cNvSpPr/>
          <p:nvPr/>
        </p:nvSpPr>
        <p:spPr>
          <a:xfrm>
            <a:off x="7734649" y="3764679"/>
            <a:ext cx="67463" cy="66660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cxnSp>
        <p:nvCxnSpPr>
          <p:cNvPr id="94" name="Conector recto 93"/>
          <p:cNvCxnSpPr/>
          <p:nvPr/>
        </p:nvCxnSpPr>
        <p:spPr>
          <a:xfrm>
            <a:off x="10062887" y="2807639"/>
            <a:ext cx="0" cy="79991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Elipse 94"/>
          <p:cNvSpPr/>
          <p:nvPr/>
        </p:nvSpPr>
        <p:spPr>
          <a:xfrm>
            <a:off x="10028372" y="2774308"/>
            <a:ext cx="65894" cy="66660"/>
          </a:xfrm>
          <a:prstGeom prst="ellipse">
            <a:avLst/>
          </a:prstGeom>
          <a:solidFill>
            <a:srgbClr val="B01657"/>
          </a:solidFill>
          <a:ln w="12700" cmpd="sng">
            <a:solidFill>
              <a:srgbClr val="AFAB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97" name="Abrir corchete 96"/>
          <p:cNvSpPr/>
          <p:nvPr/>
        </p:nvSpPr>
        <p:spPr>
          <a:xfrm>
            <a:off x="553820" y="3764679"/>
            <a:ext cx="133356" cy="922124"/>
          </a:xfrm>
          <a:prstGeom prst="leftBracket">
            <a:avLst/>
          </a:prstGeom>
          <a:ln w="28575" cmpd="sng">
            <a:solidFill>
              <a:srgbClr val="B016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98" name="Abrir corchete 97"/>
          <p:cNvSpPr/>
          <p:nvPr/>
        </p:nvSpPr>
        <p:spPr>
          <a:xfrm flipH="1">
            <a:off x="2094474" y="3764679"/>
            <a:ext cx="133356" cy="922124"/>
          </a:xfrm>
          <a:prstGeom prst="leftBracket">
            <a:avLst/>
          </a:prstGeom>
          <a:ln w="28575" cmpd="sng">
            <a:solidFill>
              <a:srgbClr val="B016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99" name="Abrir corchete 98"/>
          <p:cNvSpPr/>
          <p:nvPr/>
        </p:nvSpPr>
        <p:spPr>
          <a:xfrm>
            <a:off x="5433081" y="4253516"/>
            <a:ext cx="98840" cy="684055"/>
          </a:xfrm>
          <a:prstGeom prst="leftBracket">
            <a:avLst/>
          </a:prstGeom>
          <a:ln w="28575" cmpd="sng">
            <a:solidFill>
              <a:srgbClr val="B016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100" name="Abrir corchete 99"/>
          <p:cNvSpPr/>
          <p:nvPr/>
        </p:nvSpPr>
        <p:spPr>
          <a:xfrm flipH="1">
            <a:off x="6816845" y="4243994"/>
            <a:ext cx="98840" cy="682467"/>
          </a:xfrm>
          <a:prstGeom prst="leftBracket">
            <a:avLst/>
          </a:prstGeom>
          <a:ln w="28575" cmpd="sng">
            <a:solidFill>
              <a:srgbClr val="B016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101" name="Abrir corchete 100"/>
          <p:cNvSpPr/>
          <p:nvPr/>
        </p:nvSpPr>
        <p:spPr>
          <a:xfrm>
            <a:off x="3104842" y="6162837"/>
            <a:ext cx="54911" cy="331710"/>
          </a:xfrm>
          <a:prstGeom prst="leftBracket">
            <a:avLst/>
          </a:prstGeom>
          <a:ln w="28575" cmpd="sng">
            <a:solidFill>
              <a:srgbClr val="B016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102" name="Abrir corchete 101"/>
          <p:cNvSpPr/>
          <p:nvPr/>
        </p:nvSpPr>
        <p:spPr>
          <a:xfrm flipH="1">
            <a:off x="4519984" y="6162837"/>
            <a:ext cx="43929" cy="331710"/>
          </a:xfrm>
          <a:prstGeom prst="leftBracket">
            <a:avLst/>
          </a:prstGeom>
          <a:ln w="28575" cmpd="sng">
            <a:solidFill>
              <a:srgbClr val="B016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103" name="Pentágono 102"/>
          <p:cNvSpPr/>
          <p:nvPr/>
        </p:nvSpPr>
        <p:spPr>
          <a:xfrm>
            <a:off x="4692564" y="2199767"/>
            <a:ext cx="578921" cy="301555"/>
          </a:xfrm>
          <a:prstGeom prst="homePlate">
            <a:avLst/>
          </a:prstGeom>
          <a:solidFill>
            <a:schemeClr val="bg2">
              <a:lumMod val="75000"/>
            </a:schemeClr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" sz="1500"/>
          </a:p>
        </p:txBody>
      </p:sp>
      <p:sp>
        <p:nvSpPr>
          <p:cNvPr id="48211" name="CuadroTexto 103"/>
          <p:cNvSpPr txBox="1">
            <a:spLocks noChangeArrowheads="1"/>
          </p:cNvSpPr>
          <p:nvPr/>
        </p:nvSpPr>
        <p:spPr bwMode="auto">
          <a:xfrm>
            <a:off x="4634514" y="2155327"/>
            <a:ext cx="608731" cy="29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pPr algn="ctr"/>
            <a:r>
              <a:rPr lang="es-ES" sz="700">
                <a:solidFill>
                  <a:srgbClr val="17163B"/>
                </a:solidFill>
                <a:latin typeface="Calibri" pitchFamily="34" charset="0"/>
              </a:rPr>
              <a:t>Doc. </a:t>
            </a:r>
          </a:p>
          <a:p>
            <a:pPr algn="ctr"/>
            <a:r>
              <a:rPr lang="es-ES" sz="700">
                <a:solidFill>
                  <a:srgbClr val="17163B"/>
                </a:solidFill>
                <a:latin typeface="Calibri" pitchFamily="34" charset="0"/>
              </a:rPr>
              <a:t>electrònic</a:t>
            </a:r>
          </a:p>
        </p:txBody>
      </p:sp>
      <p:cxnSp>
        <p:nvCxnSpPr>
          <p:cNvPr id="140" name="Conector recto de flecha 139"/>
          <p:cNvCxnSpPr>
            <a:stCxn id="105" idx="3"/>
          </p:cNvCxnSpPr>
          <p:nvPr/>
        </p:nvCxnSpPr>
        <p:spPr>
          <a:xfrm flipV="1">
            <a:off x="2461596" y="2501322"/>
            <a:ext cx="524011" cy="734843"/>
          </a:xfrm>
          <a:prstGeom prst="straightConnector1">
            <a:avLst/>
          </a:prstGeom>
          <a:ln>
            <a:solidFill>
              <a:srgbClr val="FFE7B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cto de flecha 141"/>
          <p:cNvCxnSpPr/>
          <p:nvPr/>
        </p:nvCxnSpPr>
        <p:spPr>
          <a:xfrm>
            <a:off x="2461596" y="3517086"/>
            <a:ext cx="450271" cy="2279122"/>
          </a:xfrm>
          <a:prstGeom prst="straightConnector1">
            <a:avLst/>
          </a:prstGeom>
          <a:ln>
            <a:solidFill>
              <a:srgbClr val="FFE7B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214" name="Imagen 14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5349" y="2655273"/>
            <a:ext cx="327899" cy="33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15" name="Imagen 145" descr="pdf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367" y="5739071"/>
            <a:ext cx="349863" cy="35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16" name="Imagen 146" descr="email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0642" y="4759811"/>
            <a:ext cx="327899" cy="33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7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316"/>
          <p:cNvSpPr>
            <a:spLocks/>
          </p:cNvSpPr>
          <p:nvPr/>
        </p:nvSpPr>
        <p:spPr bwMode="auto">
          <a:xfrm>
            <a:off x="6214390" y="868163"/>
            <a:ext cx="5475440" cy="5945398"/>
          </a:xfrm>
          <a:custGeom>
            <a:avLst/>
            <a:gdLst>
              <a:gd name="T0" fmla="*/ 2147483647 w 30819"/>
              <a:gd name="T1" fmla="*/ 2147483647 h 61841"/>
              <a:gd name="T2" fmla="*/ 2147483647 w 30819"/>
              <a:gd name="T3" fmla="*/ 2147483647 h 61841"/>
              <a:gd name="T4" fmla="*/ 2147483647 w 30819"/>
              <a:gd name="T5" fmla="*/ 2147483647 h 61841"/>
              <a:gd name="T6" fmla="*/ 2147483647 w 30819"/>
              <a:gd name="T7" fmla="*/ 2053236901 h 61841"/>
              <a:gd name="T8" fmla="*/ 2147483647 w 30819"/>
              <a:gd name="T9" fmla="*/ 2147483647 h 61841"/>
              <a:gd name="T10" fmla="*/ 2147483647 w 30819"/>
              <a:gd name="T11" fmla="*/ 2147483647 h 61841"/>
              <a:gd name="T12" fmla="*/ 2147483647 w 30819"/>
              <a:gd name="T13" fmla="*/ 2147483647 h 61841"/>
              <a:gd name="T14" fmla="*/ 2147483647 w 30819"/>
              <a:gd name="T15" fmla="*/ 2147483647 h 61841"/>
              <a:gd name="T16" fmla="*/ 2147483647 w 30819"/>
              <a:gd name="T17" fmla="*/ 2147483647 h 61841"/>
              <a:gd name="T18" fmla="*/ 2147483647 w 30819"/>
              <a:gd name="T19" fmla="*/ 664253667 h 61841"/>
              <a:gd name="T20" fmla="*/ 2147483647 w 30819"/>
              <a:gd name="T21" fmla="*/ 906123228 h 61841"/>
              <a:gd name="T22" fmla="*/ 2147483647 w 30819"/>
              <a:gd name="T23" fmla="*/ 604673807 h 61841"/>
              <a:gd name="T24" fmla="*/ 2147483647 w 30819"/>
              <a:gd name="T25" fmla="*/ 1087534582 h 61841"/>
              <a:gd name="T26" fmla="*/ 2147483647 w 30819"/>
              <a:gd name="T27" fmla="*/ 1690432656 h 61841"/>
              <a:gd name="T28" fmla="*/ 2147483647 w 30819"/>
              <a:gd name="T29" fmla="*/ 2147483647 h 61841"/>
              <a:gd name="T30" fmla="*/ 2147483647 w 30819"/>
              <a:gd name="T31" fmla="*/ 2147483647 h 61841"/>
              <a:gd name="T32" fmla="*/ 2147483647 w 30819"/>
              <a:gd name="T33" fmla="*/ 1630853565 h 61841"/>
              <a:gd name="T34" fmla="*/ 2147483647 w 30819"/>
              <a:gd name="T35" fmla="*/ 1027066952 h 61841"/>
              <a:gd name="T36" fmla="*/ 2147483647 w 30819"/>
              <a:gd name="T37" fmla="*/ 544206561 h 61841"/>
              <a:gd name="T38" fmla="*/ 2147483647 w 30819"/>
              <a:gd name="T39" fmla="*/ 1147105211 h 61841"/>
              <a:gd name="T40" fmla="*/ 2147483647 w 30819"/>
              <a:gd name="T41" fmla="*/ 1871834779 h 61841"/>
              <a:gd name="T42" fmla="*/ 2147483647 w 30819"/>
              <a:gd name="T43" fmla="*/ 2147483647 h 61841"/>
              <a:gd name="T44" fmla="*/ 2147483647 w 30819"/>
              <a:gd name="T45" fmla="*/ 2147483647 h 61841"/>
              <a:gd name="T46" fmla="*/ 2147483647 w 30819"/>
              <a:gd name="T47" fmla="*/ 2147483647 h 61841"/>
              <a:gd name="T48" fmla="*/ 2147483647 w 30819"/>
              <a:gd name="T49" fmla="*/ 2147483647 h 61841"/>
              <a:gd name="T50" fmla="*/ 2147483647 w 30819"/>
              <a:gd name="T51" fmla="*/ 2147483647 h 61841"/>
              <a:gd name="T52" fmla="*/ 2147483647 w 30819"/>
              <a:gd name="T53" fmla="*/ 2147483647 h 61841"/>
              <a:gd name="T54" fmla="*/ 2147483647 w 30819"/>
              <a:gd name="T55" fmla="*/ 2147483647 h 61841"/>
              <a:gd name="T56" fmla="*/ 2147483647 w 30819"/>
              <a:gd name="T57" fmla="*/ 2147483647 h 61841"/>
              <a:gd name="T58" fmla="*/ 2147483647 w 30819"/>
              <a:gd name="T59" fmla="*/ 2147483647 h 61841"/>
              <a:gd name="T60" fmla="*/ 2147483647 w 30819"/>
              <a:gd name="T61" fmla="*/ 2147483647 h 61841"/>
              <a:gd name="T62" fmla="*/ 2147483647 w 30819"/>
              <a:gd name="T63" fmla="*/ 2147483647 h 61841"/>
              <a:gd name="T64" fmla="*/ 2147483647 w 30819"/>
              <a:gd name="T65" fmla="*/ 2147483647 h 61841"/>
              <a:gd name="T66" fmla="*/ 2147483647 w 30819"/>
              <a:gd name="T67" fmla="*/ 2147483647 h 61841"/>
              <a:gd name="T68" fmla="*/ 2147483647 w 30819"/>
              <a:gd name="T69" fmla="*/ 2147483647 h 61841"/>
              <a:gd name="T70" fmla="*/ 2147483647 w 30819"/>
              <a:gd name="T71" fmla="*/ 2147483647 h 61841"/>
              <a:gd name="T72" fmla="*/ 2147483647 w 30819"/>
              <a:gd name="T73" fmla="*/ 1328516565 h 61841"/>
              <a:gd name="T74" fmla="*/ 2147483647 w 30819"/>
              <a:gd name="T75" fmla="*/ 887771 h 61841"/>
              <a:gd name="T76" fmla="*/ 2147483647 w 30819"/>
              <a:gd name="T77" fmla="*/ 483739315 h 61841"/>
              <a:gd name="T78" fmla="*/ 2147483647 w 30819"/>
              <a:gd name="T79" fmla="*/ 1087534582 h 61841"/>
              <a:gd name="T80" fmla="*/ 5817223 w 30819"/>
              <a:gd name="T81" fmla="*/ 2147483647 h 61841"/>
              <a:gd name="T82" fmla="*/ 790136482 w 30819"/>
              <a:gd name="T83" fmla="*/ 2147483647 h 61841"/>
              <a:gd name="T84" fmla="*/ 2147483647 w 30819"/>
              <a:gd name="T85" fmla="*/ 2147483647 h 61841"/>
              <a:gd name="T86" fmla="*/ 2147483647 w 30819"/>
              <a:gd name="T87" fmla="*/ 2147483647 h 61841"/>
              <a:gd name="T88" fmla="*/ 2147483647 w 30819"/>
              <a:gd name="T89" fmla="*/ 2147483647 h 61841"/>
              <a:gd name="T90" fmla="*/ 2147483647 w 30819"/>
              <a:gd name="T91" fmla="*/ 2147483647 h 61841"/>
              <a:gd name="T92" fmla="*/ 2147483647 w 30819"/>
              <a:gd name="T93" fmla="*/ 2147483647 h 61841"/>
              <a:gd name="T94" fmla="*/ 2147483647 w 30819"/>
              <a:gd name="T95" fmla="*/ 2147483647 h 61841"/>
              <a:gd name="T96" fmla="*/ 2147483647 w 30819"/>
              <a:gd name="T97" fmla="*/ 2147483647 h 61841"/>
              <a:gd name="T98" fmla="*/ 2147483647 w 30819"/>
              <a:gd name="T99" fmla="*/ 1087534582 h 61841"/>
              <a:gd name="T100" fmla="*/ 2147483647 w 30819"/>
              <a:gd name="T101" fmla="*/ 483739315 h 61841"/>
              <a:gd name="T102" fmla="*/ 2147483647 w 30819"/>
              <a:gd name="T103" fmla="*/ 887771 h 6184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0819"/>
              <a:gd name="T157" fmla="*/ 0 h 61841"/>
              <a:gd name="T158" fmla="*/ 30819 w 30819"/>
              <a:gd name="T159" fmla="*/ 61841 h 6184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6788" tIns="76788" rIns="76788" bIns="76788" anchor="ctr"/>
          <a:lstStyle/>
          <a:p>
            <a:endParaRPr lang="es-ES"/>
          </a:p>
        </p:txBody>
      </p:sp>
      <p:sp>
        <p:nvSpPr>
          <p:cNvPr id="49154" name="QuadreDeText 9"/>
          <p:cNvSpPr txBox="1">
            <a:spLocks noChangeArrowheads="1"/>
          </p:cNvSpPr>
          <p:nvPr/>
        </p:nvSpPr>
        <p:spPr bwMode="auto">
          <a:xfrm>
            <a:off x="520874" y="188871"/>
            <a:ext cx="11099926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4781"/>
            <a:r>
              <a:rPr lang="ca-ES" sz="2400" b="1">
                <a:solidFill>
                  <a:srgbClr val="B01657"/>
                </a:solidFill>
                <a:latin typeface="Calibri" pitchFamily="34" charset="0"/>
                <a:sym typeface="Arial" charset="0"/>
              </a:rPr>
              <a:t>Catàleg de tràmits- </a:t>
            </a:r>
            <a:r>
              <a:rPr lang="ca-ES" sz="2400" b="1">
                <a:latin typeface="Calibri" pitchFamily="34" charset="0"/>
                <a:sym typeface="Arial" charset="0"/>
              </a:rPr>
              <a:t>Visualització externa</a:t>
            </a:r>
            <a:endParaRPr lang="ca-ES" sz="2400">
              <a:sym typeface="Arial" charset="0"/>
            </a:endParaRPr>
          </a:p>
        </p:txBody>
      </p:sp>
      <p:sp>
        <p:nvSpPr>
          <p:cNvPr id="49155" name="Shape 316"/>
          <p:cNvSpPr>
            <a:spLocks/>
          </p:cNvSpPr>
          <p:nvPr/>
        </p:nvSpPr>
        <p:spPr bwMode="auto">
          <a:xfrm>
            <a:off x="721692" y="844355"/>
            <a:ext cx="5475440" cy="5945398"/>
          </a:xfrm>
          <a:custGeom>
            <a:avLst/>
            <a:gdLst>
              <a:gd name="T0" fmla="*/ 2147483647 w 30819"/>
              <a:gd name="T1" fmla="*/ 2147483647 h 61841"/>
              <a:gd name="T2" fmla="*/ 2147483647 w 30819"/>
              <a:gd name="T3" fmla="*/ 2147483647 h 61841"/>
              <a:gd name="T4" fmla="*/ 2147483647 w 30819"/>
              <a:gd name="T5" fmla="*/ 2147483647 h 61841"/>
              <a:gd name="T6" fmla="*/ 2147483647 w 30819"/>
              <a:gd name="T7" fmla="*/ 2053236901 h 61841"/>
              <a:gd name="T8" fmla="*/ 2147483647 w 30819"/>
              <a:gd name="T9" fmla="*/ 2147483647 h 61841"/>
              <a:gd name="T10" fmla="*/ 2147483647 w 30819"/>
              <a:gd name="T11" fmla="*/ 2147483647 h 61841"/>
              <a:gd name="T12" fmla="*/ 2147483647 w 30819"/>
              <a:gd name="T13" fmla="*/ 2147483647 h 61841"/>
              <a:gd name="T14" fmla="*/ 2147483647 w 30819"/>
              <a:gd name="T15" fmla="*/ 2147483647 h 61841"/>
              <a:gd name="T16" fmla="*/ 2147483647 w 30819"/>
              <a:gd name="T17" fmla="*/ 2147483647 h 61841"/>
              <a:gd name="T18" fmla="*/ 2147483647 w 30819"/>
              <a:gd name="T19" fmla="*/ 664253667 h 61841"/>
              <a:gd name="T20" fmla="*/ 2147483647 w 30819"/>
              <a:gd name="T21" fmla="*/ 906123228 h 61841"/>
              <a:gd name="T22" fmla="*/ 2147483647 w 30819"/>
              <a:gd name="T23" fmla="*/ 604673807 h 61841"/>
              <a:gd name="T24" fmla="*/ 2147483647 w 30819"/>
              <a:gd name="T25" fmla="*/ 1087534582 h 61841"/>
              <a:gd name="T26" fmla="*/ 2147483647 w 30819"/>
              <a:gd name="T27" fmla="*/ 1690432656 h 61841"/>
              <a:gd name="T28" fmla="*/ 2147483647 w 30819"/>
              <a:gd name="T29" fmla="*/ 2147483647 h 61841"/>
              <a:gd name="T30" fmla="*/ 2147483647 w 30819"/>
              <a:gd name="T31" fmla="*/ 2147483647 h 61841"/>
              <a:gd name="T32" fmla="*/ 2147483647 w 30819"/>
              <a:gd name="T33" fmla="*/ 1630853565 h 61841"/>
              <a:gd name="T34" fmla="*/ 2147483647 w 30819"/>
              <a:gd name="T35" fmla="*/ 1027066952 h 61841"/>
              <a:gd name="T36" fmla="*/ 2147483647 w 30819"/>
              <a:gd name="T37" fmla="*/ 544206561 h 61841"/>
              <a:gd name="T38" fmla="*/ 2147483647 w 30819"/>
              <a:gd name="T39" fmla="*/ 1147105211 h 61841"/>
              <a:gd name="T40" fmla="*/ 2147483647 w 30819"/>
              <a:gd name="T41" fmla="*/ 1871834779 h 61841"/>
              <a:gd name="T42" fmla="*/ 2147483647 w 30819"/>
              <a:gd name="T43" fmla="*/ 2147483647 h 61841"/>
              <a:gd name="T44" fmla="*/ 2147483647 w 30819"/>
              <a:gd name="T45" fmla="*/ 2147483647 h 61841"/>
              <a:gd name="T46" fmla="*/ 2147483647 w 30819"/>
              <a:gd name="T47" fmla="*/ 2147483647 h 61841"/>
              <a:gd name="T48" fmla="*/ 2147483647 w 30819"/>
              <a:gd name="T49" fmla="*/ 2147483647 h 61841"/>
              <a:gd name="T50" fmla="*/ 2147483647 w 30819"/>
              <a:gd name="T51" fmla="*/ 2147483647 h 61841"/>
              <a:gd name="T52" fmla="*/ 2147483647 w 30819"/>
              <a:gd name="T53" fmla="*/ 2147483647 h 61841"/>
              <a:gd name="T54" fmla="*/ 2147483647 w 30819"/>
              <a:gd name="T55" fmla="*/ 2147483647 h 61841"/>
              <a:gd name="T56" fmla="*/ 2147483647 w 30819"/>
              <a:gd name="T57" fmla="*/ 2147483647 h 61841"/>
              <a:gd name="T58" fmla="*/ 2147483647 w 30819"/>
              <a:gd name="T59" fmla="*/ 2147483647 h 61841"/>
              <a:gd name="T60" fmla="*/ 2147483647 w 30819"/>
              <a:gd name="T61" fmla="*/ 2147483647 h 61841"/>
              <a:gd name="T62" fmla="*/ 2147483647 w 30819"/>
              <a:gd name="T63" fmla="*/ 2147483647 h 61841"/>
              <a:gd name="T64" fmla="*/ 2147483647 w 30819"/>
              <a:gd name="T65" fmla="*/ 2147483647 h 61841"/>
              <a:gd name="T66" fmla="*/ 2147483647 w 30819"/>
              <a:gd name="T67" fmla="*/ 2147483647 h 61841"/>
              <a:gd name="T68" fmla="*/ 2147483647 w 30819"/>
              <a:gd name="T69" fmla="*/ 2147483647 h 61841"/>
              <a:gd name="T70" fmla="*/ 2147483647 w 30819"/>
              <a:gd name="T71" fmla="*/ 2147483647 h 61841"/>
              <a:gd name="T72" fmla="*/ 2147483647 w 30819"/>
              <a:gd name="T73" fmla="*/ 1328516565 h 61841"/>
              <a:gd name="T74" fmla="*/ 2147483647 w 30819"/>
              <a:gd name="T75" fmla="*/ 887771 h 61841"/>
              <a:gd name="T76" fmla="*/ 2147483647 w 30819"/>
              <a:gd name="T77" fmla="*/ 483739315 h 61841"/>
              <a:gd name="T78" fmla="*/ 2147483647 w 30819"/>
              <a:gd name="T79" fmla="*/ 1087534582 h 61841"/>
              <a:gd name="T80" fmla="*/ 5817223 w 30819"/>
              <a:gd name="T81" fmla="*/ 2147483647 h 61841"/>
              <a:gd name="T82" fmla="*/ 790136482 w 30819"/>
              <a:gd name="T83" fmla="*/ 2147483647 h 61841"/>
              <a:gd name="T84" fmla="*/ 2147483647 w 30819"/>
              <a:gd name="T85" fmla="*/ 2147483647 h 61841"/>
              <a:gd name="T86" fmla="*/ 2147483647 w 30819"/>
              <a:gd name="T87" fmla="*/ 2147483647 h 61841"/>
              <a:gd name="T88" fmla="*/ 2147483647 w 30819"/>
              <a:gd name="T89" fmla="*/ 2147483647 h 61841"/>
              <a:gd name="T90" fmla="*/ 2147483647 w 30819"/>
              <a:gd name="T91" fmla="*/ 2147483647 h 61841"/>
              <a:gd name="T92" fmla="*/ 2147483647 w 30819"/>
              <a:gd name="T93" fmla="*/ 2147483647 h 61841"/>
              <a:gd name="T94" fmla="*/ 2147483647 w 30819"/>
              <a:gd name="T95" fmla="*/ 2147483647 h 61841"/>
              <a:gd name="T96" fmla="*/ 2147483647 w 30819"/>
              <a:gd name="T97" fmla="*/ 2147483647 h 61841"/>
              <a:gd name="T98" fmla="*/ 2147483647 w 30819"/>
              <a:gd name="T99" fmla="*/ 1087534582 h 61841"/>
              <a:gd name="T100" fmla="*/ 2147483647 w 30819"/>
              <a:gd name="T101" fmla="*/ 483739315 h 61841"/>
              <a:gd name="T102" fmla="*/ 2147483647 w 30819"/>
              <a:gd name="T103" fmla="*/ 887771 h 6184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0819"/>
              <a:gd name="T157" fmla="*/ 0 h 61841"/>
              <a:gd name="T158" fmla="*/ 30819 w 30819"/>
              <a:gd name="T159" fmla="*/ 61841 h 6184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6788" tIns="76788" rIns="76788" bIns="76788" anchor="ctr"/>
          <a:lstStyle/>
          <a:p>
            <a:endParaRPr lang="es-ES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249" y="1341129"/>
            <a:ext cx="4934172" cy="475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8359" y="1412549"/>
            <a:ext cx="5028306" cy="475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97063" y="265052"/>
            <a:ext cx="1330422" cy="4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1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381130" y="1044393"/>
            <a:ext cx="11274447" cy="5513932"/>
            <a:chOff x="-22545" y="891993"/>
            <a:chExt cx="8557229" cy="5513932"/>
          </a:xfrm>
        </p:grpSpPr>
        <p:pic>
          <p:nvPicPr>
            <p:cNvPr id="23" name="3 Imagen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5880" y="2099482"/>
              <a:ext cx="6732587" cy="201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5 CuadroTexto"/>
            <p:cNvSpPr txBox="1"/>
            <p:nvPr/>
          </p:nvSpPr>
          <p:spPr>
            <a:xfrm>
              <a:off x="1310710" y="1233625"/>
              <a:ext cx="2952055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buNone/>
              </a:pPr>
              <a:r>
                <a:rPr lang="ca-E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Transparència</a:t>
              </a:r>
              <a:endParaRPr lang="ca-E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5" name="7 CuadroTexto"/>
            <p:cNvSpPr txBox="1"/>
            <p:nvPr/>
          </p:nvSpPr>
          <p:spPr>
            <a:xfrm>
              <a:off x="2864737" y="4257961"/>
              <a:ext cx="5669947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buNone/>
              </a:pPr>
              <a:r>
                <a:rPr lang="ca-ES" sz="36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Aplicacions de Gestió</a:t>
              </a:r>
              <a:endParaRPr lang="ca-E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6" name="8 CuadroTexto"/>
            <p:cNvSpPr txBox="1"/>
            <p:nvPr/>
          </p:nvSpPr>
          <p:spPr>
            <a:xfrm>
              <a:off x="2862275" y="6064293"/>
              <a:ext cx="125113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buNone/>
              </a:pPr>
              <a:r>
                <a:rPr lang="ca-E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Arxiu</a:t>
              </a:r>
              <a:endParaRPr lang="ca-E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7" name="11 CuadroTexto"/>
            <p:cNvSpPr txBox="1"/>
            <p:nvPr/>
          </p:nvSpPr>
          <p:spPr>
            <a:xfrm>
              <a:off x="1729093" y="2470399"/>
              <a:ext cx="286231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buNone/>
              </a:pPr>
              <a:r>
                <a:rPr lang="ca-ES" sz="3200" b="1" dirty="0" smtClean="0">
                  <a:ln w="1905"/>
                  <a:solidFill>
                    <a:schemeClr val="bg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Integració</a:t>
              </a:r>
              <a:endParaRPr lang="ca-ES" sz="3200" b="1" dirty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8" name="12 CuadroTexto"/>
            <p:cNvSpPr txBox="1"/>
            <p:nvPr/>
          </p:nvSpPr>
          <p:spPr>
            <a:xfrm rot="16200000">
              <a:off x="472580" y="2581125"/>
              <a:ext cx="2088232" cy="25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buNone/>
              </a:pPr>
              <a:r>
                <a:rPr lang="ca-E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Interoperabilitat</a:t>
              </a:r>
              <a:endParaRPr lang="ca-E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9" name="13 CuadroTexto"/>
            <p:cNvSpPr txBox="1"/>
            <p:nvPr/>
          </p:nvSpPr>
          <p:spPr>
            <a:xfrm rot="16200000">
              <a:off x="1608381" y="5140926"/>
              <a:ext cx="2025226" cy="25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r">
                <a:buNone/>
              </a:pPr>
              <a:r>
                <a:rPr lang="ca-ES" b="1" dirty="0" smtClean="0">
                  <a:ln w="1905"/>
                  <a:solidFill>
                    <a:schemeClr val="bg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Transversalitat</a:t>
              </a:r>
              <a:endParaRPr lang="ca-ES" b="1" dirty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0" name="9 Rectángulo"/>
            <p:cNvSpPr/>
            <p:nvPr/>
          </p:nvSpPr>
          <p:spPr>
            <a:xfrm>
              <a:off x="1778760" y="1694007"/>
              <a:ext cx="1940829" cy="3416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buNone/>
              </a:pPr>
              <a:r>
                <a:rPr lang="ca-ES" b="1" dirty="0" smtClean="0">
                  <a:ln w="1905"/>
                  <a:solidFill>
                    <a:schemeClr val="bg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Accés </a:t>
              </a:r>
              <a:r>
                <a:rPr lang="ca-ES" b="1" dirty="0">
                  <a:ln w="1905"/>
                  <a:solidFill>
                    <a:schemeClr val="bg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 la </a:t>
              </a:r>
              <a:r>
                <a:rPr lang="ca-ES" b="1" dirty="0" smtClean="0">
                  <a:ln w="1905"/>
                  <a:solidFill>
                    <a:schemeClr val="bg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informació</a:t>
              </a:r>
              <a:endParaRPr lang="ca-ES" b="1" dirty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1" name="10 CuadroTexto"/>
            <p:cNvSpPr txBox="1"/>
            <p:nvPr/>
          </p:nvSpPr>
          <p:spPr>
            <a:xfrm>
              <a:off x="1719184" y="2025713"/>
              <a:ext cx="4544892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buNone/>
              </a:pPr>
              <a:r>
                <a:rPr lang="ca-E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Gestió de processos</a:t>
              </a:r>
              <a:endParaRPr lang="ca-E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2" name="14 CuadroTexto"/>
            <p:cNvSpPr txBox="1"/>
            <p:nvPr/>
          </p:nvSpPr>
          <p:spPr>
            <a:xfrm>
              <a:off x="2839971" y="4884061"/>
              <a:ext cx="1727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buNone/>
              </a:pPr>
              <a:r>
                <a:rPr lang="ca-ES" sz="2000" b="1" dirty="0" smtClean="0">
                  <a:ln w="1905"/>
                  <a:solidFill>
                    <a:schemeClr val="bg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Seguretat</a:t>
              </a:r>
              <a:endParaRPr lang="ca-ES" sz="2400" b="1" dirty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3" name="15 CuadroTexto"/>
            <p:cNvSpPr txBox="1"/>
            <p:nvPr/>
          </p:nvSpPr>
          <p:spPr>
            <a:xfrm>
              <a:off x="4657975" y="4802472"/>
              <a:ext cx="3155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r">
                <a:buNone/>
              </a:pPr>
              <a:r>
                <a:rPr lang="ca-ES" sz="2000" b="1" dirty="0" smtClean="0">
                  <a:ln w="1905"/>
                  <a:solidFill>
                    <a:schemeClr val="bg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Atenció al Ciutadà</a:t>
              </a:r>
              <a:endParaRPr lang="ca-ES" sz="2000" b="1" dirty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4" name="16 CuadroTexto"/>
            <p:cNvSpPr txBox="1"/>
            <p:nvPr/>
          </p:nvSpPr>
          <p:spPr>
            <a:xfrm>
              <a:off x="2832659" y="5242627"/>
              <a:ext cx="2617404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buNone/>
              </a:pPr>
              <a:r>
                <a:rPr lang="ca-ES" sz="2800" b="1" dirty="0" err="1" smtClean="0">
                  <a:ln w="1905"/>
                  <a:solidFill>
                    <a:schemeClr val="bg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eDocument</a:t>
              </a:r>
              <a:endParaRPr lang="ca-ES" sz="2800" b="1" dirty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5" name="17 CuadroTexto"/>
            <p:cNvSpPr txBox="1"/>
            <p:nvPr/>
          </p:nvSpPr>
          <p:spPr>
            <a:xfrm>
              <a:off x="1312928" y="891993"/>
              <a:ext cx="216024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buNone/>
              </a:pPr>
              <a:r>
                <a:rPr lang="ca-ES" b="1" dirty="0" smtClean="0">
                  <a:ln w="1905"/>
                  <a:solidFill>
                    <a:schemeClr val="bg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Sostenibilitat</a:t>
              </a:r>
              <a:endParaRPr lang="ca-ES" b="1" dirty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6" name="18 CuadroTexto"/>
            <p:cNvSpPr txBox="1"/>
            <p:nvPr/>
          </p:nvSpPr>
          <p:spPr>
            <a:xfrm>
              <a:off x="-22545" y="4222847"/>
              <a:ext cx="244827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r">
                <a:buNone/>
              </a:pPr>
              <a:r>
                <a:rPr lang="ca-ES" sz="3200" b="1" dirty="0" err="1" smtClean="0">
                  <a:ln w="1905"/>
                  <a:solidFill>
                    <a:schemeClr val="bg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Cloud</a:t>
              </a:r>
              <a:endParaRPr lang="ca-ES" sz="3200" b="1" dirty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7" name="19 CuadroTexto"/>
            <p:cNvSpPr txBox="1"/>
            <p:nvPr/>
          </p:nvSpPr>
          <p:spPr>
            <a:xfrm>
              <a:off x="661531" y="4708417"/>
              <a:ext cx="1764196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r">
                <a:buNone/>
              </a:pPr>
              <a:r>
                <a:rPr lang="ca-ES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In-House</a:t>
              </a:r>
              <a:endParaRPr lang="ca-E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8" name="22 CuadroTexto"/>
            <p:cNvSpPr txBox="1"/>
            <p:nvPr/>
          </p:nvSpPr>
          <p:spPr>
            <a:xfrm>
              <a:off x="5652948" y="5164870"/>
              <a:ext cx="216024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r">
                <a:buNone/>
              </a:pPr>
              <a:r>
                <a:rPr lang="ca-ES" sz="32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Nucli</a:t>
              </a:r>
              <a:endParaRPr lang="ca-E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cxnSp>
          <p:nvCxnSpPr>
            <p:cNvPr id="59" name="21 Conector recto de flecha"/>
            <p:cNvCxnSpPr/>
            <p:nvPr/>
          </p:nvCxnSpPr>
          <p:spPr>
            <a:xfrm>
              <a:off x="3865887" y="2482398"/>
              <a:ext cx="1682964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ot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25 Conector recto de flecha"/>
            <p:cNvCxnSpPr/>
            <p:nvPr/>
          </p:nvCxnSpPr>
          <p:spPr>
            <a:xfrm flipV="1">
              <a:off x="7848358" y="4269684"/>
              <a:ext cx="0" cy="1330564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ot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30 CuadroTexto"/>
            <p:cNvSpPr txBox="1"/>
            <p:nvPr/>
          </p:nvSpPr>
          <p:spPr>
            <a:xfrm>
              <a:off x="3361831" y="2592485"/>
              <a:ext cx="2265083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r">
                <a:buNone/>
              </a:pPr>
              <a:r>
                <a:rPr lang="ca-ES" b="1" dirty="0" smtClean="0">
                  <a:ln w="1905"/>
                  <a:solidFill>
                    <a:schemeClr val="bg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Notificacions</a:t>
              </a:r>
              <a:endParaRPr lang="ca-ES" sz="2000" b="1" dirty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2" name="31 CuadroTexto"/>
            <p:cNvSpPr txBox="1"/>
            <p:nvPr/>
          </p:nvSpPr>
          <p:spPr>
            <a:xfrm>
              <a:off x="2857775" y="5700401"/>
              <a:ext cx="3024336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buNone/>
              </a:pPr>
              <a:r>
                <a:rPr lang="ca-ES" b="1" dirty="0" smtClean="0">
                  <a:ln w="1905"/>
                  <a:solidFill>
                    <a:schemeClr val="bg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Signatura electrònica</a:t>
              </a:r>
              <a:endParaRPr lang="ca-ES" sz="2000" b="1" dirty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4" name="2 Título"/>
          <p:cNvSpPr txBox="1">
            <a:spLocks/>
          </p:cNvSpPr>
          <p:nvPr/>
        </p:nvSpPr>
        <p:spPr>
          <a:xfrm>
            <a:off x="4865684" y="69033"/>
            <a:ext cx="6377595" cy="975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ln>
                  <a:noFill/>
                </a:ln>
                <a:solidFill>
                  <a:srgbClr val="08AC18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a-ES" dirty="0" smtClean="0">
                <a:solidFill>
                  <a:schemeClr val="tx2"/>
                </a:solidFill>
                <a:latin typeface="+mj-lt"/>
              </a:rPr>
              <a:t>Confluència de necessitats</a:t>
            </a:r>
            <a:endParaRPr lang="ca-E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22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Agrupa 5"/>
          <p:cNvGrpSpPr>
            <a:grpSpLocks/>
          </p:cNvGrpSpPr>
          <p:nvPr/>
        </p:nvGrpSpPr>
        <p:grpSpPr bwMode="auto">
          <a:xfrm>
            <a:off x="996247" y="764999"/>
            <a:ext cx="5056546" cy="5429581"/>
            <a:chOff x="4787662" y="718129"/>
            <a:chExt cx="3839439" cy="5429936"/>
          </a:xfrm>
        </p:grpSpPr>
        <p:sp>
          <p:nvSpPr>
            <p:cNvPr id="51205" name="Shape 330"/>
            <p:cNvSpPr>
              <a:spLocks/>
            </p:cNvSpPr>
            <p:nvPr/>
          </p:nvSpPr>
          <p:spPr bwMode="auto">
            <a:xfrm>
              <a:off x="4787662" y="718129"/>
              <a:ext cx="3839439" cy="5429936"/>
            </a:xfrm>
            <a:custGeom>
              <a:avLst/>
              <a:gdLst>
                <a:gd name="T0" fmla="*/ 2147483647 w 60958"/>
                <a:gd name="T1" fmla="*/ 1068687103 h 86210"/>
                <a:gd name="T2" fmla="*/ 2147483647 w 60958"/>
                <a:gd name="T3" fmla="*/ 1000972469 h 86210"/>
                <a:gd name="T4" fmla="*/ 2147483647 w 60958"/>
                <a:gd name="T5" fmla="*/ 966990315 h 86210"/>
                <a:gd name="T6" fmla="*/ 2147483647 w 60958"/>
                <a:gd name="T7" fmla="*/ 1085678936 h 86210"/>
                <a:gd name="T8" fmla="*/ 2147483647 w 60958"/>
                <a:gd name="T9" fmla="*/ 1068687103 h 86210"/>
                <a:gd name="T10" fmla="*/ 2147483647 w 60958"/>
                <a:gd name="T11" fmla="*/ 949998987 h 86210"/>
                <a:gd name="T12" fmla="*/ 2147483647 w 60958"/>
                <a:gd name="T13" fmla="*/ 2147483647 h 86210"/>
                <a:gd name="T14" fmla="*/ 2147483647 w 60958"/>
                <a:gd name="T15" fmla="*/ 2147483647 h 86210"/>
                <a:gd name="T16" fmla="*/ 2147483647 w 60958"/>
                <a:gd name="T17" fmla="*/ 2147483647 h 86210"/>
                <a:gd name="T18" fmla="*/ 2147483647 w 60958"/>
                <a:gd name="T19" fmla="*/ 2147483647 h 86210"/>
                <a:gd name="T20" fmla="*/ 2147483647 w 60958"/>
                <a:gd name="T21" fmla="*/ 2147483647 h 86210"/>
                <a:gd name="T22" fmla="*/ 2147483647 w 60958"/>
                <a:gd name="T23" fmla="*/ 2147483647 h 86210"/>
                <a:gd name="T24" fmla="*/ 2147483647 w 60958"/>
                <a:gd name="T25" fmla="*/ 2147483647 h 86210"/>
                <a:gd name="T26" fmla="*/ 2147483647 w 60958"/>
                <a:gd name="T27" fmla="*/ 2147483647 h 86210"/>
                <a:gd name="T28" fmla="*/ 2147483647 w 60958"/>
                <a:gd name="T29" fmla="*/ 2147483647 h 86210"/>
                <a:gd name="T30" fmla="*/ 2147483647 w 60958"/>
                <a:gd name="T31" fmla="*/ 2147483647 h 86210"/>
                <a:gd name="T32" fmla="*/ 2147483647 w 60958"/>
                <a:gd name="T33" fmla="*/ 2147483647 h 86210"/>
                <a:gd name="T34" fmla="*/ 2147483647 w 60958"/>
                <a:gd name="T35" fmla="*/ 2147483647 h 86210"/>
                <a:gd name="T36" fmla="*/ 2147483647 w 60958"/>
                <a:gd name="T37" fmla="*/ 2147483647 h 86210"/>
                <a:gd name="T38" fmla="*/ 2147483647 w 60958"/>
                <a:gd name="T39" fmla="*/ 2147483647 h 86210"/>
                <a:gd name="T40" fmla="*/ 2147483647 w 60958"/>
                <a:gd name="T41" fmla="*/ 2147483647 h 86210"/>
                <a:gd name="T42" fmla="*/ 2147483647 w 60958"/>
                <a:gd name="T43" fmla="*/ 2147483647 h 86210"/>
                <a:gd name="T44" fmla="*/ 2147483647 w 60958"/>
                <a:gd name="T45" fmla="*/ 2147483647 h 86210"/>
                <a:gd name="T46" fmla="*/ 2147483647 w 60958"/>
                <a:gd name="T47" fmla="*/ 2147483647 h 86210"/>
                <a:gd name="T48" fmla="*/ 508730009 w 60958"/>
                <a:gd name="T49" fmla="*/ 322331491 h 86210"/>
                <a:gd name="T50" fmla="*/ 237375942 w 60958"/>
                <a:gd name="T51" fmla="*/ 746355990 h 86210"/>
                <a:gd name="T52" fmla="*/ 271358287 w 60958"/>
                <a:gd name="T53" fmla="*/ 2147483647 h 86210"/>
                <a:gd name="T54" fmla="*/ 678391247 w 60958"/>
                <a:gd name="T55" fmla="*/ 2147483647 h 86210"/>
                <a:gd name="T56" fmla="*/ 2147483647 w 60958"/>
                <a:gd name="T57" fmla="*/ 2147483647 h 86210"/>
                <a:gd name="T58" fmla="*/ 2147483647 w 60958"/>
                <a:gd name="T59" fmla="*/ 2147483647 h 86210"/>
                <a:gd name="T60" fmla="*/ 2147483647 w 60958"/>
                <a:gd name="T61" fmla="*/ 882034680 h 86210"/>
                <a:gd name="T62" fmla="*/ 2147483647 w 60958"/>
                <a:gd name="T63" fmla="*/ 407287126 h 86210"/>
                <a:gd name="T64" fmla="*/ 2147483647 w 60958"/>
                <a:gd name="T65" fmla="*/ 203643563 h 86210"/>
                <a:gd name="T66" fmla="*/ 2147483647 w 60958"/>
                <a:gd name="T67" fmla="*/ 373304721 h 86210"/>
                <a:gd name="T68" fmla="*/ 2147483647 w 60958"/>
                <a:gd name="T69" fmla="*/ 882034680 h 86210"/>
                <a:gd name="T70" fmla="*/ 2147483647 w 60958"/>
                <a:gd name="T71" fmla="*/ 2147483647 h 86210"/>
                <a:gd name="T72" fmla="*/ 2147483647 w 60958"/>
                <a:gd name="T73" fmla="*/ 2147483647 h 86210"/>
                <a:gd name="T74" fmla="*/ 661400420 w 60958"/>
                <a:gd name="T75" fmla="*/ 2147483647 h 86210"/>
                <a:gd name="T76" fmla="*/ 237375942 w 60958"/>
                <a:gd name="T77" fmla="*/ 2147483647 h 86210"/>
                <a:gd name="T78" fmla="*/ 186652505 w 60958"/>
                <a:gd name="T79" fmla="*/ 746355990 h 86210"/>
                <a:gd name="T80" fmla="*/ 491988855 w 60958"/>
                <a:gd name="T81" fmla="*/ 288599262 h 86210"/>
                <a:gd name="T82" fmla="*/ 712373907 w 60958"/>
                <a:gd name="T83" fmla="*/ 16991148 h 86210"/>
                <a:gd name="T84" fmla="*/ 152670222 w 60958"/>
                <a:gd name="T85" fmla="*/ 390296050 h 86210"/>
                <a:gd name="T86" fmla="*/ 0 w 60958"/>
                <a:gd name="T87" fmla="*/ 2147483647 h 86210"/>
                <a:gd name="T88" fmla="*/ 288349366 w 60958"/>
                <a:gd name="T89" fmla="*/ 2147483647 h 86210"/>
                <a:gd name="T90" fmla="*/ 966740486 w 60958"/>
                <a:gd name="T91" fmla="*/ 2147483647 h 86210"/>
                <a:gd name="T92" fmla="*/ 2147483647 w 60958"/>
                <a:gd name="T93" fmla="*/ 2147483647 h 86210"/>
                <a:gd name="T94" fmla="*/ 2147483647 w 60958"/>
                <a:gd name="T95" fmla="*/ 2147483647 h 86210"/>
                <a:gd name="T96" fmla="*/ 2147483647 w 60958"/>
                <a:gd name="T97" fmla="*/ 542962415 h 86210"/>
                <a:gd name="T98" fmla="*/ 2147483647 w 60958"/>
                <a:gd name="T99" fmla="*/ 50973372 h 862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958"/>
                <a:gd name="T151" fmla="*/ 0 h 86210"/>
                <a:gd name="T152" fmla="*/ 60958 w 60958"/>
                <a:gd name="T153" fmla="*/ 86210 h 862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958" h="86210" extrusionOk="0">
                  <a:moveTo>
                    <a:pt x="28985" y="3938"/>
                  </a:moveTo>
                  <a:lnTo>
                    <a:pt x="29189" y="4006"/>
                  </a:lnTo>
                  <a:lnTo>
                    <a:pt x="29189" y="4141"/>
                  </a:lnTo>
                  <a:lnTo>
                    <a:pt x="29189" y="4277"/>
                  </a:lnTo>
                  <a:lnTo>
                    <a:pt x="28985" y="4345"/>
                  </a:lnTo>
                  <a:lnTo>
                    <a:pt x="28850" y="4277"/>
                  </a:lnTo>
                  <a:lnTo>
                    <a:pt x="28782" y="4141"/>
                  </a:lnTo>
                  <a:lnTo>
                    <a:pt x="28850" y="4006"/>
                  </a:lnTo>
                  <a:lnTo>
                    <a:pt x="28985" y="3938"/>
                  </a:lnTo>
                  <a:close/>
                  <a:moveTo>
                    <a:pt x="30479" y="3734"/>
                  </a:moveTo>
                  <a:lnTo>
                    <a:pt x="30615" y="3802"/>
                  </a:lnTo>
                  <a:lnTo>
                    <a:pt x="30750" y="3870"/>
                  </a:lnTo>
                  <a:lnTo>
                    <a:pt x="30818" y="4006"/>
                  </a:lnTo>
                  <a:lnTo>
                    <a:pt x="30818" y="4141"/>
                  </a:lnTo>
                  <a:lnTo>
                    <a:pt x="30818" y="4277"/>
                  </a:lnTo>
                  <a:lnTo>
                    <a:pt x="30750" y="4345"/>
                  </a:lnTo>
                  <a:lnTo>
                    <a:pt x="30615" y="4481"/>
                  </a:lnTo>
                  <a:lnTo>
                    <a:pt x="30343" y="4481"/>
                  </a:lnTo>
                  <a:lnTo>
                    <a:pt x="30207" y="4345"/>
                  </a:lnTo>
                  <a:lnTo>
                    <a:pt x="30139" y="4277"/>
                  </a:lnTo>
                  <a:lnTo>
                    <a:pt x="30139" y="4141"/>
                  </a:lnTo>
                  <a:lnTo>
                    <a:pt x="30139" y="4006"/>
                  </a:lnTo>
                  <a:lnTo>
                    <a:pt x="30207" y="3870"/>
                  </a:lnTo>
                  <a:lnTo>
                    <a:pt x="30343" y="3802"/>
                  </a:lnTo>
                  <a:lnTo>
                    <a:pt x="30479" y="3734"/>
                  </a:lnTo>
                  <a:close/>
                  <a:moveTo>
                    <a:pt x="56885" y="7943"/>
                  </a:moveTo>
                  <a:lnTo>
                    <a:pt x="56885" y="78132"/>
                  </a:lnTo>
                  <a:lnTo>
                    <a:pt x="56817" y="78200"/>
                  </a:lnTo>
                  <a:lnTo>
                    <a:pt x="4209" y="78200"/>
                  </a:lnTo>
                  <a:lnTo>
                    <a:pt x="4141" y="78132"/>
                  </a:lnTo>
                  <a:lnTo>
                    <a:pt x="4141" y="7943"/>
                  </a:lnTo>
                  <a:close/>
                  <a:moveTo>
                    <a:pt x="30479" y="80440"/>
                  </a:moveTo>
                  <a:lnTo>
                    <a:pt x="30071" y="80508"/>
                  </a:lnTo>
                  <a:lnTo>
                    <a:pt x="29732" y="80576"/>
                  </a:lnTo>
                  <a:lnTo>
                    <a:pt x="29461" y="80779"/>
                  </a:lnTo>
                  <a:lnTo>
                    <a:pt x="29189" y="80983"/>
                  </a:lnTo>
                  <a:lnTo>
                    <a:pt x="28917" y="81255"/>
                  </a:lnTo>
                  <a:lnTo>
                    <a:pt x="28782" y="81594"/>
                  </a:lnTo>
                  <a:lnTo>
                    <a:pt x="28646" y="81933"/>
                  </a:lnTo>
                  <a:lnTo>
                    <a:pt x="28646" y="82273"/>
                  </a:lnTo>
                  <a:lnTo>
                    <a:pt x="28646" y="82341"/>
                  </a:lnTo>
                  <a:lnTo>
                    <a:pt x="28646" y="82680"/>
                  </a:lnTo>
                  <a:lnTo>
                    <a:pt x="28782" y="83020"/>
                  </a:lnTo>
                  <a:lnTo>
                    <a:pt x="28985" y="83291"/>
                  </a:lnTo>
                  <a:lnTo>
                    <a:pt x="29189" y="83563"/>
                  </a:lnTo>
                  <a:lnTo>
                    <a:pt x="29461" y="83834"/>
                  </a:lnTo>
                  <a:lnTo>
                    <a:pt x="29800" y="83970"/>
                  </a:lnTo>
                  <a:lnTo>
                    <a:pt x="30139" y="84106"/>
                  </a:lnTo>
                  <a:lnTo>
                    <a:pt x="30818" y="84106"/>
                  </a:lnTo>
                  <a:lnTo>
                    <a:pt x="31158" y="83970"/>
                  </a:lnTo>
                  <a:lnTo>
                    <a:pt x="31497" y="83766"/>
                  </a:lnTo>
                  <a:lnTo>
                    <a:pt x="31768" y="83563"/>
                  </a:lnTo>
                  <a:lnTo>
                    <a:pt x="31972" y="83291"/>
                  </a:lnTo>
                  <a:lnTo>
                    <a:pt x="32176" y="83020"/>
                  </a:lnTo>
                  <a:lnTo>
                    <a:pt x="32244" y="82612"/>
                  </a:lnTo>
                  <a:lnTo>
                    <a:pt x="32312" y="82273"/>
                  </a:lnTo>
                  <a:lnTo>
                    <a:pt x="32244" y="81933"/>
                  </a:lnTo>
                  <a:lnTo>
                    <a:pt x="32176" y="81594"/>
                  </a:lnTo>
                  <a:lnTo>
                    <a:pt x="31972" y="81255"/>
                  </a:lnTo>
                  <a:lnTo>
                    <a:pt x="31768" y="80983"/>
                  </a:lnTo>
                  <a:lnTo>
                    <a:pt x="31497" y="80779"/>
                  </a:lnTo>
                  <a:lnTo>
                    <a:pt x="31158" y="80576"/>
                  </a:lnTo>
                  <a:lnTo>
                    <a:pt x="30818" y="80508"/>
                  </a:lnTo>
                  <a:lnTo>
                    <a:pt x="30479" y="80440"/>
                  </a:lnTo>
                  <a:close/>
                  <a:moveTo>
                    <a:pt x="30886" y="80304"/>
                  </a:moveTo>
                  <a:lnTo>
                    <a:pt x="31225" y="80440"/>
                  </a:lnTo>
                  <a:lnTo>
                    <a:pt x="31565" y="80644"/>
                  </a:lnTo>
                  <a:lnTo>
                    <a:pt x="31904" y="80847"/>
                  </a:lnTo>
                  <a:lnTo>
                    <a:pt x="32108" y="81187"/>
                  </a:lnTo>
                  <a:lnTo>
                    <a:pt x="32312" y="81526"/>
                  </a:lnTo>
                  <a:lnTo>
                    <a:pt x="32447" y="81866"/>
                  </a:lnTo>
                  <a:lnTo>
                    <a:pt x="32447" y="82273"/>
                  </a:lnTo>
                  <a:lnTo>
                    <a:pt x="32447" y="82680"/>
                  </a:lnTo>
                  <a:lnTo>
                    <a:pt x="32312" y="83020"/>
                  </a:lnTo>
                  <a:lnTo>
                    <a:pt x="32108" y="83359"/>
                  </a:lnTo>
                  <a:lnTo>
                    <a:pt x="31904" y="83698"/>
                  </a:lnTo>
                  <a:lnTo>
                    <a:pt x="31565" y="83902"/>
                  </a:lnTo>
                  <a:lnTo>
                    <a:pt x="31225" y="84106"/>
                  </a:lnTo>
                  <a:lnTo>
                    <a:pt x="30886" y="84241"/>
                  </a:lnTo>
                  <a:lnTo>
                    <a:pt x="30479" y="84309"/>
                  </a:lnTo>
                  <a:lnTo>
                    <a:pt x="30071" y="84241"/>
                  </a:lnTo>
                  <a:lnTo>
                    <a:pt x="29732" y="84106"/>
                  </a:lnTo>
                  <a:lnTo>
                    <a:pt x="29393" y="83970"/>
                  </a:lnTo>
                  <a:lnTo>
                    <a:pt x="29053" y="83698"/>
                  </a:lnTo>
                  <a:lnTo>
                    <a:pt x="28850" y="83427"/>
                  </a:lnTo>
                  <a:lnTo>
                    <a:pt x="28646" y="83087"/>
                  </a:lnTo>
                  <a:lnTo>
                    <a:pt x="28510" y="82748"/>
                  </a:lnTo>
                  <a:lnTo>
                    <a:pt x="28442" y="82341"/>
                  </a:lnTo>
                  <a:lnTo>
                    <a:pt x="28442" y="82273"/>
                  </a:lnTo>
                  <a:lnTo>
                    <a:pt x="28510" y="81866"/>
                  </a:lnTo>
                  <a:lnTo>
                    <a:pt x="28646" y="81526"/>
                  </a:lnTo>
                  <a:lnTo>
                    <a:pt x="28782" y="81187"/>
                  </a:lnTo>
                  <a:lnTo>
                    <a:pt x="29053" y="80847"/>
                  </a:lnTo>
                  <a:lnTo>
                    <a:pt x="29325" y="80644"/>
                  </a:lnTo>
                  <a:lnTo>
                    <a:pt x="29664" y="80440"/>
                  </a:lnTo>
                  <a:lnTo>
                    <a:pt x="30071" y="80304"/>
                  </a:lnTo>
                  <a:close/>
                  <a:moveTo>
                    <a:pt x="3530" y="815"/>
                  </a:moveTo>
                  <a:lnTo>
                    <a:pt x="2987" y="883"/>
                  </a:lnTo>
                  <a:lnTo>
                    <a:pt x="2512" y="1019"/>
                  </a:lnTo>
                  <a:lnTo>
                    <a:pt x="2036" y="1290"/>
                  </a:lnTo>
                  <a:lnTo>
                    <a:pt x="1629" y="1630"/>
                  </a:lnTo>
                  <a:lnTo>
                    <a:pt x="1290" y="2037"/>
                  </a:lnTo>
                  <a:lnTo>
                    <a:pt x="1086" y="2512"/>
                  </a:lnTo>
                  <a:lnTo>
                    <a:pt x="950" y="2987"/>
                  </a:lnTo>
                  <a:lnTo>
                    <a:pt x="882" y="3530"/>
                  </a:lnTo>
                  <a:lnTo>
                    <a:pt x="882" y="82612"/>
                  </a:lnTo>
                  <a:lnTo>
                    <a:pt x="950" y="83155"/>
                  </a:lnTo>
                  <a:lnTo>
                    <a:pt x="1086" y="83698"/>
                  </a:lnTo>
                  <a:lnTo>
                    <a:pt x="1358" y="84174"/>
                  </a:lnTo>
                  <a:lnTo>
                    <a:pt x="1765" y="84581"/>
                  </a:lnTo>
                  <a:lnTo>
                    <a:pt x="2172" y="84852"/>
                  </a:lnTo>
                  <a:lnTo>
                    <a:pt x="2715" y="85124"/>
                  </a:lnTo>
                  <a:lnTo>
                    <a:pt x="3258" y="85260"/>
                  </a:lnTo>
                  <a:lnTo>
                    <a:pt x="3869" y="85328"/>
                  </a:lnTo>
                  <a:lnTo>
                    <a:pt x="57156" y="85328"/>
                  </a:lnTo>
                  <a:lnTo>
                    <a:pt x="57767" y="85260"/>
                  </a:lnTo>
                  <a:lnTo>
                    <a:pt x="58310" y="85124"/>
                  </a:lnTo>
                  <a:lnTo>
                    <a:pt x="58785" y="84852"/>
                  </a:lnTo>
                  <a:lnTo>
                    <a:pt x="59260" y="84513"/>
                  </a:lnTo>
                  <a:lnTo>
                    <a:pt x="59600" y="84106"/>
                  </a:lnTo>
                  <a:lnTo>
                    <a:pt x="59871" y="83631"/>
                  </a:lnTo>
                  <a:lnTo>
                    <a:pt x="60075" y="83087"/>
                  </a:lnTo>
                  <a:lnTo>
                    <a:pt x="60143" y="82477"/>
                  </a:lnTo>
                  <a:lnTo>
                    <a:pt x="60143" y="3530"/>
                  </a:lnTo>
                  <a:lnTo>
                    <a:pt x="60075" y="2987"/>
                  </a:lnTo>
                  <a:lnTo>
                    <a:pt x="59939" y="2512"/>
                  </a:lnTo>
                  <a:lnTo>
                    <a:pt x="59668" y="2037"/>
                  </a:lnTo>
                  <a:lnTo>
                    <a:pt x="59328" y="1630"/>
                  </a:lnTo>
                  <a:lnTo>
                    <a:pt x="58921" y="1290"/>
                  </a:lnTo>
                  <a:lnTo>
                    <a:pt x="58446" y="1019"/>
                  </a:lnTo>
                  <a:lnTo>
                    <a:pt x="57903" y="883"/>
                  </a:lnTo>
                  <a:lnTo>
                    <a:pt x="57360" y="815"/>
                  </a:lnTo>
                  <a:close/>
                  <a:moveTo>
                    <a:pt x="57971" y="679"/>
                  </a:moveTo>
                  <a:lnTo>
                    <a:pt x="58514" y="883"/>
                  </a:lnTo>
                  <a:lnTo>
                    <a:pt x="58989" y="1155"/>
                  </a:lnTo>
                  <a:lnTo>
                    <a:pt x="59464" y="1494"/>
                  </a:lnTo>
                  <a:lnTo>
                    <a:pt x="59804" y="1901"/>
                  </a:lnTo>
                  <a:lnTo>
                    <a:pt x="60075" y="2444"/>
                  </a:lnTo>
                  <a:lnTo>
                    <a:pt x="60211" y="2987"/>
                  </a:lnTo>
                  <a:lnTo>
                    <a:pt x="60279" y="3530"/>
                  </a:lnTo>
                  <a:lnTo>
                    <a:pt x="60279" y="82477"/>
                  </a:lnTo>
                  <a:lnTo>
                    <a:pt x="60211" y="83087"/>
                  </a:lnTo>
                  <a:lnTo>
                    <a:pt x="60075" y="83698"/>
                  </a:lnTo>
                  <a:lnTo>
                    <a:pt x="59736" y="84174"/>
                  </a:lnTo>
                  <a:lnTo>
                    <a:pt x="59396" y="84649"/>
                  </a:lnTo>
                  <a:lnTo>
                    <a:pt x="58921" y="84988"/>
                  </a:lnTo>
                  <a:lnTo>
                    <a:pt x="58378" y="85260"/>
                  </a:lnTo>
                  <a:lnTo>
                    <a:pt x="57767" y="85463"/>
                  </a:lnTo>
                  <a:lnTo>
                    <a:pt x="57156" y="85531"/>
                  </a:lnTo>
                  <a:lnTo>
                    <a:pt x="3869" y="85531"/>
                  </a:lnTo>
                  <a:lnTo>
                    <a:pt x="3190" y="85463"/>
                  </a:lnTo>
                  <a:lnTo>
                    <a:pt x="2647" y="85260"/>
                  </a:lnTo>
                  <a:lnTo>
                    <a:pt x="2104" y="84988"/>
                  </a:lnTo>
                  <a:lnTo>
                    <a:pt x="1629" y="84649"/>
                  </a:lnTo>
                  <a:lnTo>
                    <a:pt x="1222" y="84241"/>
                  </a:lnTo>
                  <a:lnTo>
                    <a:pt x="950" y="83766"/>
                  </a:lnTo>
                  <a:lnTo>
                    <a:pt x="747" y="83223"/>
                  </a:lnTo>
                  <a:lnTo>
                    <a:pt x="679" y="82612"/>
                  </a:lnTo>
                  <a:lnTo>
                    <a:pt x="679" y="3530"/>
                  </a:lnTo>
                  <a:lnTo>
                    <a:pt x="747" y="2987"/>
                  </a:lnTo>
                  <a:lnTo>
                    <a:pt x="950" y="2444"/>
                  </a:lnTo>
                  <a:lnTo>
                    <a:pt x="1154" y="1901"/>
                  </a:lnTo>
                  <a:lnTo>
                    <a:pt x="1561" y="1494"/>
                  </a:lnTo>
                  <a:lnTo>
                    <a:pt x="1969" y="1155"/>
                  </a:lnTo>
                  <a:lnTo>
                    <a:pt x="2444" y="883"/>
                  </a:lnTo>
                  <a:lnTo>
                    <a:pt x="2987" y="679"/>
                  </a:lnTo>
                  <a:close/>
                  <a:moveTo>
                    <a:pt x="3530" y="1"/>
                  </a:moveTo>
                  <a:lnTo>
                    <a:pt x="2851" y="68"/>
                  </a:lnTo>
                  <a:lnTo>
                    <a:pt x="2172" y="204"/>
                  </a:lnTo>
                  <a:lnTo>
                    <a:pt x="1561" y="544"/>
                  </a:lnTo>
                  <a:lnTo>
                    <a:pt x="1018" y="1019"/>
                  </a:lnTo>
                  <a:lnTo>
                    <a:pt x="611" y="1562"/>
                  </a:lnTo>
                  <a:lnTo>
                    <a:pt x="272" y="2173"/>
                  </a:lnTo>
                  <a:lnTo>
                    <a:pt x="68" y="2852"/>
                  </a:lnTo>
                  <a:lnTo>
                    <a:pt x="0" y="3530"/>
                  </a:lnTo>
                  <a:lnTo>
                    <a:pt x="0" y="82612"/>
                  </a:lnTo>
                  <a:lnTo>
                    <a:pt x="68" y="83359"/>
                  </a:lnTo>
                  <a:lnTo>
                    <a:pt x="339" y="84038"/>
                  </a:lnTo>
                  <a:lnTo>
                    <a:pt x="679" y="84649"/>
                  </a:lnTo>
                  <a:lnTo>
                    <a:pt x="1154" y="85124"/>
                  </a:lnTo>
                  <a:lnTo>
                    <a:pt x="1697" y="85599"/>
                  </a:lnTo>
                  <a:lnTo>
                    <a:pt x="2376" y="85938"/>
                  </a:lnTo>
                  <a:lnTo>
                    <a:pt x="3055" y="86142"/>
                  </a:lnTo>
                  <a:lnTo>
                    <a:pt x="3869" y="86210"/>
                  </a:lnTo>
                  <a:lnTo>
                    <a:pt x="57156" y="86210"/>
                  </a:lnTo>
                  <a:lnTo>
                    <a:pt x="57903" y="86142"/>
                  </a:lnTo>
                  <a:lnTo>
                    <a:pt x="58582" y="85938"/>
                  </a:lnTo>
                  <a:lnTo>
                    <a:pt x="59260" y="85599"/>
                  </a:lnTo>
                  <a:lnTo>
                    <a:pt x="59804" y="85124"/>
                  </a:lnTo>
                  <a:lnTo>
                    <a:pt x="60347" y="84581"/>
                  </a:lnTo>
                  <a:lnTo>
                    <a:pt x="60686" y="83970"/>
                  </a:lnTo>
                  <a:lnTo>
                    <a:pt x="60890" y="83223"/>
                  </a:lnTo>
                  <a:lnTo>
                    <a:pt x="60957" y="82477"/>
                  </a:lnTo>
                  <a:lnTo>
                    <a:pt x="60957" y="3530"/>
                  </a:lnTo>
                  <a:lnTo>
                    <a:pt x="60890" y="2852"/>
                  </a:lnTo>
                  <a:lnTo>
                    <a:pt x="60686" y="2173"/>
                  </a:lnTo>
                  <a:lnTo>
                    <a:pt x="60347" y="1562"/>
                  </a:lnTo>
                  <a:lnTo>
                    <a:pt x="59939" y="1019"/>
                  </a:lnTo>
                  <a:lnTo>
                    <a:pt x="59396" y="544"/>
                  </a:lnTo>
                  <a:lnTo>
                    <a:pt x="58785" y="204"/>
                  </a:lnTo>
                  <a:lnTo>
                    <a:pt x="58106" y="68"/>
                  </a:lnTo>
                  <a:lnTo>
                    <a:pt x="5736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51206" name="Shape 331"/>
            <p:cNvSpPr>
              <a:spLocks noChangeArrowheads="1"/>
            </p:cNvSpPr>
            <p:nvPr/>
          </p:nvSpPr>
          <p:spPr bwMode="auto">
            <a:xfrm>
              <a:off x="5042175" y="1207850"/>
              <a:ext cx="3331799" cy="4450500"/>
            </a:xfrm>
            <a:prstGeom prst="rect">
              <a:avLst/>
            </a:prstGeom>
            <a:solidFill>
              <a:srgbClr val="F3F3F3"/>
            </a:solidFill>
            <a:ln w="19050">
              <a:solidFill>
                <a:srgbClr val="D9D9D9"/>
              </a:solidFill>
              <a:round/>
              <a:headEnd/>
              <a:tailEnd/>
            </a:ln>
          </p:spPr>
          <p:txBody>
            <a:bodyPr lIns="108832" tIns="108832" rIns="108832" bIns="108832" anchor="ctr"/>
            <a:lstStyle/>
            <a:p>
              <a:pPr algn="ctr" defTabSz="914781"/>
              <a:r>
                <a:rPr lang="es-ES" sz="1000">
                  <a:solidFill>
                    <a:srgbClr val="999999"/>
                  </a:solidFill>
                  <a:sym typeface="Arial" charset="0"/>
                </a:rPr>
                <a:t>Place your screenshot here</a:t>
              </a:r>
            </a:p>
          </p:txBody>
        </p:sp>
      </p:grp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4353" y="1268119"/>
            <a:ext cx="4270529" cy="439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QuadreDeText 6"/>
          <p:cNvSpPr txBox="1">
            <a:spLocks noChangeArrowheads="1"/>
          </p:cNvSpPr>
          <p:nvPr/>
        </p:nvSpPr>
        <p:spPr bwMode="auto">
          <a:xfrm>
            <a:off x="520873" y="188871"/>
            <a:ext cx="11005792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4781"/>
            <a:r>
              <a:rPr lang="ca-ES" sz="2400" b="1">
                <a:solidFill>
                  <a:srgbClr val="B01657"/>
                </a:solidFill>
                <a:latin typeface="Calibri" pitchFamily="34" charset="0"/>
                <a:sym typeface="Arial" charset="0"/>
              </a:rPr>
              <a:t>Catàleg de tràmits- </a:t>
            </a:r>
            <a:r>
              <a:rPr lang="ca-ES" sz="2400" b="1">
                <a:latin typeface="Calibri" pitchFamily="34" charset="0"/>
                <a:sym typeface="Arial" charset="0"/>
              </a:rPr>
              <a:t>Visualització interna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24266257"/>
              </p:ext>
            </p:extLst>
          </p:nvPr>
        </p:nvGraphicFramePr>
        <p:xfrm>
          <a:off x="7066710" y="1196479"/>
          <a:ext cx="4205645" cy="368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97063" y="265052"/>
            <a:ext cx="1330422" cy="4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31447" y="168236"/>
            <a:ext cx="10911658" cy="36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ctr"/>
          <a:lstStyle/>
          <a:p>
            <a:pPr algn="ctr" defTabSz="914781">
              <a:tabLst>
                <a:tab pos="0" algn="l"/>
                <a:tab pos="914781" algn="l"/>
                <a:tab pos="1828229" algn="l"/>
                <a:tab pos="2743010" algn="l"/>
                <a:tab pos="3657791" algn="l"/>
                <a:tab pos="4571238" algn="l"/>
                <a:tab pos="5486019" algn="l"/>
                <a:tab pos="6400800" algn="l"/>
                <a:tab pos="7314248" algn="l"/>
                <a:tab pos="8229029" algn="l"/>
                <a:tab pos="9143810" algn="l"/>
                <a:tab pos="10057257" algn="l"/>
              </a:tabLst>
            </a:pPr>
            <a:r>
              <a:rPr lang="es-ES" altLang="ca-ES" sz="2400" b="1">
                <a:solidFill>
                  <a:srgbClr val="CC0A66"/>
                </a:solidFill>
                <a:latin typeface="Calibri" pitchFamily="34" charset="0"/>
                <a:ea typeface="Microsoft YaHei" pitchFamily="34" charset="-122"/>
              </a:rPr>
              <a:t>La foliació i l’índex electrònic</a:t>
            </a: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932604" y="1772829"/>
            <a:ext cx="6594063" cy="3240925"/>
          </a:xfrm>
          <a:prstGeom prst="rect">
            <a:avLst/>
          </a:prstGeom>
          <a:solidFill>
            <a:srgbClr val="F8FBFC"/>
          </a:solidFill>
          <a:ln w="25400" algn="ctr">
            <a:solidFill>
              <a:srgbClr val="C58E75"/>
            </a:solidFill>
            <a:miter lim="800000"/>
            <a:headEnd/>
            <a:tailEnd/>
          </a:ln>
        </p:spPr>
        <p:txBody>
          <a:bodyPr lIns="91423" tIns="45712" rIns="91423" bIns="45712" anchor="ctr"/>
          <a:lstStyle/>
          <a:p>
            <a:pPr algn="just" defTabSz="914781"/>
            <a:endParaRPr lang="ca-ES" sz="1600">
              <a:latin typeface="Calibri" pitchFamily="34" charset="0"/>
              <a:ea typeface="Microsoft YaHei" pitchFamily="34" charset="-122"/>
            </a:endParaRPr>
          </a:p>
          <a:p>
            <a:pPr algn="just" defTabSz="914781">
              <a:buFont typeface="Arial" charset="0"/>
              <a:buChar char="•"/>
            </a:pPr>
            <a:r>
              <a:rPr lang="ca-ES" sz="1500">
                <a:latin typeface="Calibri" pitchFamily="34" charset="0"/>
                <a:ea typeface="Microsoft YaHei" pitchFamily="34" charset="-122"/>
              </a:rPr>
              <a:t>Recull els requisits mínims sobre l’estructura i el format dels expedients electrònics </a:t>
            </a:r>
            <a:r>
              <a:rPr lang="ca-ES" sz="1500" b="1">
                <a:latin typeface="Calibri" pitchFamily="34" charset="0"/>
                <a:ea typeface="Microsoft YaHei" pitchFamily="34" charset="-122"/>
              </a:rPr>
              <a:t>per a la interoperabilitat</a:t>
            </a:r>
            <a:r>
              <a:rPr lang="ca-ES" sz="1500">
                <a:latin typeface="Calibri" pitchFamily="34" charset="0"/>
                <a:ea typeface="Microsoft YaHei" pitchFamily="34" charset="-122"/>
              </a:rPr>
              <a:t>.</a:t>
            </a:r>
          </a:p>
          <a:p>
            <a:pPr algn="just" defTabSz="914781">
              <a:buFont typeface="Arial" charset="0"/>
              <a:buChar char="•"/>
            </a:pPr>
            <a:endParaRPr lang="ca-ES" sz="1500">
              <a:latin typeface="Calibri" pitchFamily="34" charset="0"/>
              <a:ea typeface="Microsoft YaHei" pitchFamily="34" charset="-122"/>
            </a:endParaRPr>
          </a:p>
          <a:p>
            <a:pPr algn="just" defTabSz="914781">
              <a:buFont typeface="Arial" charset="0"/>
              <a:buChar char="•"/>
            </a:pPr>
            <a:r>
              <a:rPr lang="ca-ES" sz="1500" b="1">
                <a:latin typeface="Calibri" pitchFamily="34" charset="0"/>
                <a:ea typeface="Microsoft YaHei" pitchFamily="34" charset="-122"/>
              </a:rPr>
              <a:t>Inclusió als expedients d’un índex electrònic signat </a:t>
            </a:r>
            <a:r>
              <a:rPr lang="ca-ES" sz="1500">
                <a:latin typeface="Calibri" pitchFamily="34" charset="0"/>
                <a:ea typeface="Microsoft YaHei" pitchFamily="34" charset="-122"/>
              </a:rPr>
              <a:t>per l’òrgan o entitat actuant que garanteixi la integritat de l’expedient electrònic i permeti la seva recuperació.</a:t>
            </a:r>
          </a:p>
          <a:p>
            <a:pPr algn="just" defTabSz="914781">
              <a:buFont typeface="Arial" charset="0"/>
              <a:buChar char="•"/>
            </a:pPr>
            <a:endParaRPr lang="ca-ES" sz="1500">
              <a:latin typeface="Calibri" pitchFamily="34" charset="0"/>
              <a:ea typeface="Microsoft YaHei" pitchFamily="34" charset="-122"/>
            </a:endParaRPr>
          </a:p>
          <a:p>
            <a:pPr algn="just" defTabSz="914781">
              <a:buFont typeface="Arial" charset="0"/>
              <a:buChar char="•"/>
            </a:pPr>
            <a:r>
              <a:rPr lang="ca-ES" sz="1500">
                <a:latin typeface="Calibri" pitchFamily="34" charset="0"/>
                <a:ea typeface="Microsoft YaHei" pitchFamily="34" charset="-122"/>
              </a:rPr>
              <a:t>El tancament de l’expedient </a:t>
            </a:r>
            <a:r>
              <a:rPr lang="ca-ES" sz="1500" b="1">
                <a:latin typeface="Calibri" pitchFamily="34" charset="0"/>
                <a:ea typeface="Microsoft YaHei" pitchFamily="34" charset="-122"/>
              </a:rPr>
              <a:t>no s’ha d’entendre </a:t>
            </a:r>
            <a:r>
              <a:rPr lang="ca-ES" sz="1500">
                <a:latin typeface="Calibri" pitchFamily="34" charset="0"/>
                <a:ea typeface="Microsoft YaHei" pitchFamily="34" charset="-122"/>
              </a:rPr>
              <a:t>com el tancament del procediment corresponent. </a:t>
            </a:r>
          </a:p>
          <a:p>
            <a:pPr algn="just" defTabSz="914781">
              <a:buFont typeface="Arial" charset="0"/>
              <a:buChar char="•"/>
            </a:pPr>
            <a:endParaRPr lang="ca-ES" sz="1500">
              <a:latin typeface="Calibri" pitchFamily="34" charset="0"/>
              <a:ea typeface="Microsoft YaHei" pitchFamily="34" charset="-122"/>
            </a:endParaRPr>
          </a:p>
          <a:p>
            <a:pPr algn="just" defTabSz="914781">
              <a:buFont typeface="Arial" charset="0"/>
              <a:buChar char="•"/>
            </a:pPr>
            <a:r>
              <a:rPr lang="ca-ES" sz="1500">
                <a:latin typeface="Calibri" pitchFamily="34" charset="0"/>
                <a:ea typeface="Microsoft YaHei" pitchFamily="34" charset="-122"/>
              </a:rPr>
              <a:t>La foliació de l’expedient s’ha de poder </a:t>
            </a:r>
            <a:r>
              <a:rPr lang="ca-ES" sz="1500" b="1">
                <a:latin typeface="Calibri" pitchFamily="34" charset="0"/>
                <a:ea typeface="Microsoft YaHei" pitchFamily="34" charset="-122"/>
              </a:rPr>
              <a:t>fer en qualsevol moment del cicle de vida de l’expedient</a:t>
            </a:r>
            <a:r>
              <a:rPr lang="ca-ES" sz="1500">
                <a:latin typeface="Calibri" pitchFamily="34" charset="0"/>
                <a:ea typeface="Microsoft YaHei" pitchFamily="34" charset="-122"/>
              </a:rPr>
              <a:t>.</a:t>
            </a:r>
          </a:p>
          <a:p>
            <a:pPr algn="just" defTabSz="914781">
              <a:buFont typeface="Arial" charset="0"/>
              <a:buChar char="•"/>
            </a:pPr>
            <a:endParaRPr lang="ca-ES" sz="1600">
              <a:latin typeface="Calibri" pitchFamily="34" charset="0"/>
              <a:ea typeface="Microsoft YaHei" pitchFamily="34" charset="-122"/>
            </a:endParaRP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105" y="2128346"/>
            <a:ext cx="4055591" cy="235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8 Rectángulo"/>
          <p:cNvSpPr>
            <a:spLocks noChangeArrowheads="1"/>
          </p:cNvSpPr>
          <p:nvPr/>
        </p:nvSpPr>
        <p:spPr bwMode="auto">
          <a:xfrm>
            <a:off x="236904" y="620570"/>
            <a:ext cx="11479598" cy="830981"/>
          </a:xfrm>
          <a:prstGeom prst="rect">
            <a:avLst/>
          </a:prstGeom>
          <a:solidFill>
            <a:srgbClr val="F2F2F2"/>
          </a:solidFill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4781"/>
            <a:r>
              <a:rPr lang="ca-ES" sz="2400">
                <a:latin typeface="Calibri" pitchFamily="34" charset="0"/>
                <a:ea typeface="Microsoft YaHei" pitchFamily="34" charset="-122"/>
              </a:rPr>
              <a:t>Expedient en format electrònic = Agregació ordenada de documents + índex numerat + còpia electrònica certificada de la resolució</a:t>
            </a:r>
          </a:p>
        </p:txBody>
      </p:sp>
      <p:sp>
        <p:nvSpPr>
          <p:cNvPr id="53253" name="11 Rectángulo"/>
          <p:cNvSpPr>
            <a:spLocks noChangeArrowheads="1"/>
          </p:cNvSpPr>
          <p:nvPr/>
        </p:nvSpPr>
        <p:spPr bwMode="auto">
          <a:xfrm>
            <a:off x="332605" y="1747434"/>
            <a:ext cx="4505864" cy="287270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lIns="91423" tIns="45712" rIns="91423" bIns="45712" anchor="ctr"/>
          <a:lstStyle/>
          <a:p>
            <a:pPr algn="ctr" defTabSz="914781"/>
            <a:r>
              <a:rPr lang="ca-ES" sz="1400" b="1">
                <a:ea typeface="Microsoft YaHei" pitchFamily="34" charset="-122"/>
              </a:rPr>
              <a:t>Normes Tècniques d’interoperabilitat</a:t>
            </a:r>
          </a:p>
        </p:txBody>
      </p:sp>
      <p:pic>
        <p:nvPicPr>
          <p:cNvPr id="5325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67322" y="1053856"/>
            <a:ext cx="610299" cy="45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-522442" y="6624399"/>
            <a:ext cx="116413" cy="45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23800" bIns="126937" anchor="ctr">
            <a:spAutoFit/>
          </a:bodyPr>
          <a:lstStyle/>
          <a:p>
            <a:pPr defTabSz="914781">
              <a:buClr>
                <a:srgbClr val="000000"/>
              </a:buClr>
              <a:buSzPct val="100000"/>
            </a:pPr>
            <a:endParaRPr lang="es-ES">
              <a:solidFill>
                <a:srgbClr val="FFFFFF"/>
              </a:solidFill>
              <a:latin typeface="Palatino Linotype" pitchFamily="18" charset="0"/>
              <a:ea typeface="Microsoft YaHei" pitchFamily="34" charset="-122"/>
            </a:endParaRPr>
          </a:p>
        </p:txBody>
      </p:sp>
      <p:pic>
        <p:nvPicPr>
          <p:cNvPr id="53256" name="Picture 9" descr="(Abre en nueva ventana)">
            <a:hlinkClick r:id="rId5" tooltip="Real Decreto 4/2010 (Abre en nueva ventana)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017597" y="3526609"/>
            <a:ext cx="111391" cy="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7" name="6 CuadroTexto"/>
          <p:cNvGrpSpPr>
            <a:grpSpLocks/>
          </p:cNvGrpSpPr>
          <p:nvPr/>
        </p:nvGrpSpPr>
        <p:grpSpPr bwMode="auto">
          <a:xfrm>
            <a:off x="142771" y="5051845"/>
            <a:ext cx="11478028" cy="1806157"/>
            <a:chOff x="1409" y="3418"/>
            <a:chExt cx="4209" cy="618"/>
          </a:xfrm>
        </p:grpSpPr>
        <p:pic>
          <p:nvPicPr>
            <p:cNvPr id="53258" name="6 CuadroTexto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09" y="3418"/>
              <a:ext cx="420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9" name="Text Box 12"/>
            <p:cNvSpPr txBox="1">
              <a:spLocks noChangeArrowheads="1"/>
            </p:cNvSpPr>
            <p:nvPr/>
          </p:nvSpPr>
          <p:spPr bwMode="auto">
            <a:xfrm>
              <a:off x="1429" y="3438"/>
              <a:ext cx="417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8850" tIns="54425" rIns="108850" bIns="54425" anchor="ctr"/>
            <a:lstStyle/>
            <a:p>
              <a:pPr algn="just" defTabSz="914781"/>
              <a:r>
                <a:rPr lang="ca-ES" sz="1700" b="1" u="sng">
                  <a:latin typeface="Calibri" pitchFamily="34" charset="0"/>
                  <a:ea typeface="Microsoft YaHei" pitchFamily="34" charset="-122"/>
                </a:rPr>
                <a:t>ATENCIÓ:</a:t>
              </a:r>
              <a:r>
                <a:rPr lang="ca-ES" sz="1700" b="1">
                  <a:latin typeface="Calibri" pitchFamily="34" charset="0"/>
                  <a:ea typeface="Microsoft YaHei" pitchFamily="34" charset="-122"/>
                </a:rPr>
                <a:t> nova versió de l’e-EMGDE (previst a la NTI de Política de gestió de documents electrònics, defineix la incorporació i gestió de les metadades de contingut, context i estructura dels documents electrònics al llarg del seu cicle de vida), perfeccionant l’alineació amb les metadades mínimes obligatòries, millorant les descripcions i les consideracions d’ús i facilitant una major interoperabilitat entre sistemes.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11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218919"/>
            <a:ext cx="5453475" cy="3025075"/>
          </a:xfrm>
          <a:prstGeom prst="rect">
            <a:avLst/>
          </a:prstGeom>
          <a:noFill/>
          <a:ln w="38100" cap="sq" algn="ctr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55298" name="4 Rectángulo"/>
          <p:cNvSpPr>
            <a:spLocks noChangeArrowheads="1"/>
          </p:cNvSpPr>
          <p:nvPr/>
        </p:nvSpPr>
        <p:spPr bwMode="auto">
          <a:xfrm>
            <a:off x="2893041" y="0"/>
            <a:ext cx="7684443" cy="76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84" tIns="46792" rIns="89984" bIns="46792" anchor="ctr"/>
          <a:lstStyle/>
          <a:p>
            <a:pPr algn="just">
              <a:tabLst>
                <a:tab pos="0" algn="l"/>
                <a:tab pos="913448" algn="l"/>
                <a:tab pos="1828229" algn="l"/>
                <a:tab pos="2743010" algn="l"/>
                <a:tab pos="3656457" algn="l"/>
                <a:tab pos="4571238" algn="l"/>
                <a:tab pos="5486019" algn="l"/>
                <a:tab pos="6399467" algn="l"/>
                <a:tab pos="7314248" algn="l"/>
                <a:tab pos="8229029" algn="l"/>
                <a:tab pos="9142476" algn="l"/>
                <a:tab pos="10057257" algn="l"/>
              </a:tabLst>
            </a:pPr>
            <a:r>
              <a:rPr lang="es-ES_tradnl" altLang="ca-ES" sz="2400" b="1">
                <a:solidFill>
                  <a:srgbClr val="CC0A66"/>
                </a:solidFill>
                <a:latin typeface="Calibri" pitchFamily="34" charset="0"/>
              </a:rPr>
              <a:t>Automatització de la transparència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2440" y="2010897"/>
            <a:ext cx="6925098" cy="2175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9248" y="4205903"/>
            <a:ext cx="6830965" cy="2175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Flecha doblada"/>
          <p:cNvSpPr/>
          <p:nvPr/>
        </p:nvSpPr>
        <p:spPr>
          <a:xfrm rot="16200000">
            <a:off x="1987911" y="3961381"/>
            <a:ext cx="1617288" cy="189365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ca-ES">
              <a:solidFill>
                <a:schemeClr val="tx1"/>
              </a:solidFill>
            </a:endParaRPr>
          </a:p>
        </p:txBody>
      </p:sp>
      <p:pic>
        <p:nvPicPr>
          <p:cNvPr id="7" name="Imagen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97063" y="265052"/>
            <a:ext cx="1330422" cy="4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3052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3 Marcador de número de diapositiva"/>
          <p:cNvSpPr txBox="1">
            <a:spLocks noGrp="1"/>
          </p:cNvSpPr>
          <p:nvPr/>
        </p:nvSpPr>
        <p:spPr bwMode="auto">
          <a:xfrm>
            <a:off x="8373188" y="6131094"/>
            <a:ext cx="2108593" cy="3650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76800" tIns="38400" rIns="76800" bIns="38400" anchor="ctr"/>
          <a:lstStyle/>
          <a:p>
            <a:pPr algn="r">
              <a:defRPr/>
            </a:pPr>
            <a:fld id="{C2B4832D-8EBF-4E35-9A67-4CDB9C59CE80}" type="slidenum">
              <a:rPr lang="es-ES" sz="1000">
                <a:solidFill>
                  <a:srgbClr val="898989"/>
                </a:solidFill>
              </a:rPr>
              <a:pPr algn="r">
                <a:defRPr/>
              </a:pPr>
              <a:t>23</a:t>
            </a:fld>
            <a:endParaRPr lang="es-ES" sz="1000">
              <a:solidFill>
                <a:srgbClr val="898989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3602" y="1323669"/>
            <a:ext cx="4138743" cy="2348956"/>
          </a:xfrm>
          <a:prstGeom prst="rect">
            <a:avLst/>
          </a:prstGeom>
          <a:noFill/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9042" y="1309385"/>
            <a:ext cx="3713572" cy="2348956"/>
          </a:xfrm>
          <a:prstGeom prst="rect">
            <a:avLst/>
          </a:prstGeom>
          <a:noFill/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3602" y="4328111"/>
            <a:ext cx="4138743" cy="2147390"/>
          </a:xfrm>
          <a:prstGeom prst="rect">
            <a:avLst/>
          </a:prstGeom>
          <a:noFill/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95" y="4061473"/>
            <a:ext cx="3713572" cy="2415616"/>
          </a:xfrm>
          <a:prstGeom prst="rect">
            <a:avLst/>
          </a:prstGeom>
          <a:noFill/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7350" name="CuadroTexto 11"/>
          <p:cNvSpPr txBox="1">
            <a:spLocks noChangeArrowheads="1"/>
          </p:cNvSpPr>
          <p:nvPr/>
        </p:nvSpPr>
        <p:spPr bwMode="auto">
          <a:xfrm>
            <a:off x="539701" y="452334"/>
            <a:ext cx="8614797" cy="38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ca-ES" sz="2000" b="1">
                <a:solidFill>
                  <a:srgbClr val="B01657"/>
                </a:solidFill>
                <a:latin typeface="Calibri" pitchFamily="34" charset="0"/>
              </a:rPr>
              <a:t>Informació accessible i actualitzada permanentment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539699" y="265052"/>
            <a:ext cx="0" cy="877684"/>
          </a:xfrm>
          <a:prstGeom prst="line">
            <a:avLst/>
          </a:prstGeom>
          <a:ln w="25400">
            <a:solidFill>
              <a:srgbClr val="B016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2" name="Imagen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97063" y="265052"/>
            <a:ext cx="1330422" cy="4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ángulo redondeado 14"/>
          <p:cNvSpPr/>
          <p:nvPr/>
        </p:nvSpPr>
        <p:spPr>
          <a:xfrm rot="16200000">
            <a:off x="152808" y="2306470"/>
            <a:ext cx="2348956" cy="335743"/>
          </a:xfrm>
          <a:prstGeom prst="roundRect">
            <a:avLst>
              <a:gd name="adj" fmla="val 50000"/>
            </a:avLst>
          </a:prstGeom>
          <a:solidFill>
            <a:srgbClr val="B01B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_tradnl" sz="1500"/>
          </a:p>
        </p:txBody>
      </p:sp>
      <p:sp>
        <p:nvSpPr>
          <p:cNvPr id="16" name="Rectángulo redondeado 15"/>
          <p:cNvSpPr/>
          <p:nvPr/>
        </p:nvSpPr>
        <p:spPr>
          <a:xfrm rot="16200000">
            <a:off x="153601" y="5173625"/>
            <a:ext cx="2347369" cy="335743"/>
          </a:xfrm>
          <a:prstGeom prst="roundRect">
            <a:avLst>
              <a:gd name="adj" fmla="val 50000"/>
            </a:avLst>
          </a:prstGeom>
          <a:solidFill>
            <a:srgbClr val="B01B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_tradnl" sz="1500"/>
          </a:p>
        </p:txBody>
      </p:sp>
      <p:sp>
        <p:nvSpPr>
          <p:cNvPr id="4" name="4 CuadroTexto"/>
          <p:cNvSpPr txBox="1">
            <a:spLocks noChangeArrowheads="1"/>
          </p:cNvSpPr>
          <p:nvPr/>
        </p:nvSpPr>
        <p:spPr bwMode="auto">
          <a:xfrm rot="16200000">
            <a:off x="394206" y="2412514"/>
            <a:ext cx="1839487" cy="277605"/>
          </a:xfrm>
          <a:prstGeom prst="rect">
            <a:avLst/>
          </a:prstGeom>
          <a:noFill/>
          <a:ln>
            <a:noFill/>
          </a:ln>
          <a:extLst/>
        </p:spPr>
        <p:txBody>
          <a:bodyPr lIns="76800" tIns="38400" rIns="76800" bIns="384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altLang="x-none" sz="1300" dirty="0">
                <a:solidFill>
                  <a:schemeClr val="bg1"/>
                </a:solidFill>
                <a:latin typeface="+mn-lt"/>
              </a:rPr>
              <a:t>Carpeta </a:t>
            </a:r>
            <a:r>
              <a:rPr lang="es-ES" altLang="x-none" sz="1300" b="1" dirty="0" err="1">
                <a:solidFill>
                  <a:schemeClr val="bg1"/>
                </a:solidFill>
                <a:latin typeface="+mn-lt"/>
              </a:rPr>
              <a:t>ciutadana</a:t>
            </a:r>
            <a:endParaRPr lang="es-ES" altLang="x-none" sz="1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 rot="16200000">
            <a:off x="203751" y="5239197"/>
            <a:ext cx="2220398" cy="277605"/>
          </a:xfrm>
          <a:prstGeom prst="rect">
            <a:avLst/>
          </a:prstGeom>
          <a:noFill/>
          <a:ln>
            <a:noFill/>
          </a:ln>
          <a:extLst/>
        </p:spPr>
        <p:txBody>
          <a:bodyPr lIns="76800" tIns="38400" rIns="76800" bIns="384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altLang="x-none" sz="1300" dirty="0">
                <a:solidFill>
                  <a:schemeClr val="bg1"/>
                </a:solidFill>
                <a:latin typeface="+mn-lt"/>
              </a:rPr>
              <a:t>Carpeta de </a:t>
            </a:r>
            <a:r>
              <a:rPr lang="es-ES" altLang="x-none" sz="1300" b="1" dirty="0" err="1">
                <a:solidFill>
                  <a:schemeClr val="bg1"/>
                </a:solidFill>
                <a:latin typeface="+mn-lt"/>
              </a:rPr>
              <a:t>l’entitat</a:t>
            </a:r>
            <a:endParaRPr lang="es-ES" altLang="x-none" sz="1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ángulo redondeado 16"/>
          <p:cNvSpPr/>
          <p:nvPr/>
        </p:nvSpPr>
        <p:spPr>
          <a:xfrm rot="16200000">
            <a:off x="5651780" y="2306470"/>
            <a:ext cx="2348956" cy="335743"/>
          </a:xfrm>
          <a:prstGeom prst="roundRect">
            <a:avLst>
              <a:gd name="adj" fmla="val 50000"/>
            </a:avLst>
          </a:prstGeom>
          <a:solidFill>
            <a:srgbClr val="B01B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_tradnl" sz="1500"/>
          </a:p>
        </p:txBody>
      </p:sp>
      <p:sp>
        <p:nvSpPr>
          <p:cNvPr id="18" name="Rectángulo redondeado 17"/>
          <p:cNvSpPr/>
          <p:nvPr/>
        </p:nvSpPr>
        <p:spPr>
          <a:xfrm rot="16200000">
            <a:off x="5652575" y="5173625"/>
            <a:ext cx="2347369" cy="335743"/>
          </a:xfrm>
          <a:prstGeom prst="roundRect">
            <a:avLst>
              <a:gd name="adj" fmla="val 50000"/>
            </a:avLst>
          </a:prstGeom>
          <a:solidFill>
            <a:srgbClr val="B01B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_tradnl" sz="1500"/>
          </a:p>
        </p:txBody>
      </p:sp>
      <p:sp>
        <p:nvSpPr>
          <p:cNvPr id="6" name="6 CuadroTexto"/>
          <p:cNvSpPr txBox="1">
            <a:spLocks noChangeArrowheads="1"/>
          </p:cNvSpPr>
          <p:nvPr/>
        </p:nvSpPr>
        <p:spPr bwMode="auto">
          <a:xfrm rot="16200000">
            <a:off x="5700271" y="2326015"/>
            <a:ext cx="2237857" cy="277605"/>
          </a:xfrm>
          <a:prstGeom prst="rect">
            <a:avLst/>
          </a:prstGeom>
          <a:noFill/>
          <a:ln>
            <a:noFill/>
          </a:ln>
          <a:extLst/>
        </p:spPr>
        <p:txBody>
          <a:bodyPr lIns="76800" tIns="38400" rIns="76800" bIns="384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altLang="x-none" sz="1300" dirty="0">
                <a:solidFill>
                  <a:schemeClr val="bg1"/>
                </a:solidFill>
                <a:latin typeface="+mn-lt"/>
              </a:rPr>
              <a:t>Carpeta del </a:t>
            </a:r>
            <a:r>
              <a:rPr lang="es-ES" altLang="x-none" sz="1300" b="1" dirty="0" err="1">
                <a:solidFill>
                  <a:schemeClr val="bg1"/>
                </a:solidFill>
                <a:latin typeface="+mn-lt"/>
              </a:rPr>
              <a:t>proveïdor</a:t>
            </a:r>
            <a:endParaRPr lang="es-ES" altLang="x-none" sz="1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 rot="16200000">
            <a:off x="5709738" y="5192377"/>
            <a:ext cx="2228334" cy="277605"/>
          </a:xfrm>
          <a:prstGeom prst="rect">
            <a:avLst/>
          </a:prstGeom>
          <a:noFill/>
          <a:ln>
            <a:noFill/>
          </a:ln>
          <a:extLst/>
        </p:spPr>
        <p:txBody>
          <a:bodyPr lIns="76800" tIns="38400" rIns="76800" bIns="384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altLang="x-none" sz="1300" dirty="0">
                <a:solidFill>
                  <a:schemeClr val="bg1"/>
                </a:solidFill>
                <a:latin typeface="+mn-lt"/>
              </a:rPr>
              <a:t>Carpeta del </a:t>
            </a:r>
            <a:r>
              <a:rPr lang="es-ES" altLang="x-none" sz="1300" b="1" dirty="0">
                <a:solidFill>
                  <a:schemeClr val="bg1"/>
                </a:solidFill>
                <a:latin typeface="+mn-lt"/>
              </a:rPr>
              <a:t>regidor</a:t>
            </a:r>
          </a:p>
        </p:txBody>
      </p:sp>
    </p:spTree>
    <p:extLst>
      <p:ext uri="{BB962C8B-B14F-4D97-AF65-F5344CB8AC3E}">
        <p14:creationId xmlns:p14="http://schemas.microsoft.com/office/powerpoint/2010/main" val="25892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607" y="1296688"/>
            <a:ext cx="11430962" cy="465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3 CuadroTexto"/>
          <p:cNvSpPr txBox="1">
            <a:spLocks noChangeArrowheads="1"/>
          </p:cNvSpPr>
          <p:nvPr/>
        </p:nvSpPr>
        <p:spPr bwMode="auto">
          <a:xfrm>
            <a:off x="332606" y="6119983"/>
            <a:ext cx="10426870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just" defTabSz="457391"/>
            <a:r>
              <a:rPr lang="es-ES"/>
              <a:t>Tota la informació emmagatzemada al gestor de documents</a:t>
            </a:r>
          </a:p>
        </p:txBody>
      </p:sp>
      <p:sp>
        <p:nvSpPr>
          <p:cNvPr id="58371" name="CuadroTexto 11"/>
          <p:cNvSpPr txBox="1">
            <a:spLocks noChangeArrowheads="1"/>
          </p:cNvSpPr>
          <p:nvPr/>
        </p:nvSpPr>
        <p:spPr bwMode="auto">
          <a:xfrm>
            <a:off x="539701" y="452334"/>
            <a:ext cx="8614797" cy="38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_tradnl" sz="2000" b="1">
                <a:solidFill>
                  <a:srgbClr val="B01657"/>
                </a:solidFill>
                <a:latin typeface="Calibri" pitchFamily="34" charset="0"/>
              </a:rPr>
              <a:t>Informació accessible i actualitzada permanentment</a:t>
            </a:r>
          </a:p>
        </p:txBody>
      </p:sp>
      <p:pic>
        <p:nvPicPr>
          <p:cNvPr id="5" name="Imagen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7063" y="265052"/>
            <a:ext cx="1330422" cy="4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65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Marcador de número de diapositiva"/>
          <p:cNvSpPr txBox="1">
            <a:spLocks noGrp="1"/>
          </p:cNvSpPr>
          <p:nvPr/>
        </p:nvSpPr>
        <p:spPr bwMode="auto">
          <a:xfrm>
            <a:off x="8633625" y="6356467"/>
            <a:ext cx="2811458" cy="36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ctr"/>
          <a:lstStyle/>
          <a:p>
            <a:pPr algn="r" defTabSz="457391"/>
            <a:fld id="{7C88547B-C348-476D-9439-FABA5EA42227}" type="slidenum">
              <a:rPr lang="es-ES" sz="1200">
                <a:solidFill>
                  <a:srgbClr val="898989"/>
                </a:solidFill>
                <a:latin typeface="Calibri" pitchFamily="34" charset="0"/>
              </a:rPr>
              <a:pPr algn="r" defTabSz="457391"/>
              <a:t>25</a:t>
            </a:fld>
            <a:endParaRPr lang="es-E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67" y="876097"/>
            <a:ext cx="11430962" cy="519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CuadroTexto 11"/>
          <p:cNvSpPr txBox="1">
            <a:spLocks noChangeArrowheads="1"/>
          </p:cNvSpPr>
          <p:nvPr/>
        </p:nvSpPr>
        <p:spPr bwMode="auto">
          <a:xfrm>
            <a:off x="331038" y="188870"/>
            <a:ext cx="8614797" cy="38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ca-ES" sz="2000" b="1">
                <a:solidFill>
                  <a:srgbClr val="B01657"/>
                </a:solidFill>
                <a:latin typeface="Calibri" pitchFamily="34" charset="0"/>
              </a:rPr>
              <a:t>Informació per a la presa de decisions</a:t>
            </a:r>
          </a:p>
        </p:txBody>
      </p:sp>
      <p:pic>
        <p:nvPicPr>
          <p:cNvPr id="5" name="Imagen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7063" y="265052"/>
            <a:ext cx="1330422" cy="4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13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Imagen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1021" y="671358"/>
            <a:ext cx="5665277" cy="566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Elipse 34"/>
          <p:cNvSpPr/>
          <p:nvPr/>
        </p:nvSpPr>
        <p:spPr>
          <a:xfrm>
            <a:off x="6631715" y="2436249"/>
            <a:ext cx="1669303" cy="1690296"/>
          </a:xfrm>
          <a:prstGeom prst="ellipse">
            <a:avLst/>
          </a:prstGeom>
          <a:solidFill>
            <a:srgbClr val="F0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es-ES_tradnl" sz="1500"/>
          </a:p>
        </p:txBody>
      </p:sp>
      <p:sp>
        <p:nvSpPr>
          <p:cNvPr id="60419" name="1 CuadroTexto"/>
          <p:cNvSpPr txBox="1">
            <a:spLocks noChangeArrowheads="1"/>
          </p:cNvSpPr>
          <p:nvPr/>
        </p:nvSpPr>
        <p:spPr bwMode="auto">
          <a:xfrm>
            <a:off x="6776056" y="3469472"/>
            <a:ext cx="1218039" cy="2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666" tIns="34833" rIns="69666" bIns="34833">
            <a:spAutoFit/>
          </a:bodyPr>
          <a:lstStyle/>
          <a:p>
            <a:r>
              <a:rPr lang="es-ES" altLang="ca-ES" sz="1400" b="1">
                <a:latin typeface="Calibri" pitchFamily="34" charset="0"/>
                <a:ea typeface="MS PGothic" pitchFamily="34" charset="-128"/>
              </a:rPr>
              <a:t>GOVERNANÇA</a:t>
            </a:r>
            <a:endParaRPr lang="ca-ES" altLang="ca-ES" sz="1400" b="1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0420" name="CuadroTexto 10"/>
          <p:cNvSpPr txBox="1">
            <a:spLocks noChangeArrowheads="1"/>
          </p:cNvSpPr>
          <p:nvPr/>
        </p:nvSpPr>
        <p:spPr bwMode="auto">
          <a:xfrm>
            <a:off x="638541" y="2926672"/>
            <a:ext cx="6710160" cy="100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es-ES_tradnl" sz="2000" b="1">
                <a:solidFill>
                  <a:srgbClr val="B01657"/>
                </a:solidFill>
                <a:latin typeface="Calibri" pitchFamily="34" charset="0"/>
              </a:rPr>
              <a:t>Ingredients clau </a:t>
            </a:r>
          </a:p>
          <a:p>
            <a:r>
              <a:rPr lang="es-ES_tradnl" sz="2000" b="1">
                <a:solidFill>
                  <a:srgbClr val="B01657"/>
                </a:solidFill>
                <a:latin typeface="Calibri" pitchFamily="34" charset="0"/>
              </a:rPr>
              <a:t>de la transformació:</a:t>
            </a:r>
          </a:p>
          <a:p>
            <a:r>
              <a:rPr lang="es-ES_tradnl" sz="2000">
                <a:solidFill>
                  <a:srgbClr val="B01657"/>
                </a:solidFill>
                <a:latin typeface="Calibri" pitchFamily="34" charset="0"/>
              </a:rPr>
              <a:t>(integració de disciplines)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638541" y="2769548"/>
            <a:ext cx="0" cy="1542693"/>
          </a:xfrm>
          <a:prstGeom prst="line">
            <a:avLst/>
          </a:prstGeom>
          <a:ln w="25400">
            <a:solidFill>
              <a:srgbClr val="B016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2" name="Imagen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7063" y="265052"/>
            <a:ext cx="1330422" cy="4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3 CuadroTexto"/>
          <p:cNvSpPr txBox="1">
            <a:spLocks noChangeArrowheads="1"/>
          </p:cNvSpPr>
          <p:nvPr/>
        </p:nvSpPr>
        <p:spPr bwMode="auto">
          <a:xfrm>
            <a:off x="5738043" y="1266532"/>
            <a:ext cx="847581" cy="38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92" tIns="38396" rIns="76792" bIns="38396">
            <a:spAutoFit/>
          </a:bodyPr>
          <a:lstStyle/>
          <a:p>
            <a:pPr algn="ctr" defTabSz="846773"/>
            <a:r>
              <a:rPr lang="es-ES" altLang="ca-ES" sz="1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Gestió  del </a:t>
            </a:r>
          </a:p>
          <a:p>
            <a:pPr algn="ctr" defTabSz="846773"/>
            <a:r>
              <a:rPr lang="es-ES" altLang="ca-ES" sz="1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coneixement</a:t>
            </a:r>
          </a:p>
        </p:txBody>
      </p:sp>
      <p:sp>
        <p:nvSpPr>
          <p:cNvPr id="60424" name="4 CuadroTexto"/>
          <p:cNvSpPr txBox="1">
            <a:spLocks noChangeArrowheads="1"/>
          </p:cNvSpPr>
          <p:nvPr/>
        </p:nvSpPr>
        <p:spPr bwMode="auto">
          <a:xfrm>
            <a:off x="8887785" y="3926566"/>
            <a:ext cx="1328852" cy="38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92" tIns="38396" rIns="76792" bIns="38396">
            <a:spAutoFit/>
          </a:bodyPr>
          <a:lstStyle/>
          <a:p>
            <a:pPr algn="ctr" defTabSz="846773"/>
            <a:r>
              <a:rPr lang="es-ES" altLang="ca-ES" sz="1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Infraestructures Tecnol</a:t>
            </a:r>
            <a:r>
              <a:rPr lang="ca-ES" altLang="ca-ES" sz="1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ò</a:t>
            </a:r>
            <a:r>
              <a:rPr lang="es-ES" altLang="ca-ES" sz="1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giques</a:t>
            </a:r>
          </a:p>
        </p:txBody>
      </p:sp>
      <p:sp>
        <p:nvSpPr>
          <p:cNvPr id="60425" name="9 CuadroTexto"/>
          <p:cNvSpPr txBox="1">
            <a:spLocks noChangeArrowheads="1"/>
          </p:cNvSpPr>
          <p:nvPr/>
        </p:nvSpPr>
        <p:spPr bwMode="auto">
          <a:xfrm>
            <a:off x="7763757" y="1220505"/>
            <a:ext cx="895671" cy="38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92" tIns="38396" rIns="76792" bIns="38396">
            <a:spAutoFit/>
          </a:bodyPr>
          <a:lstStyle/>
          <a:p>
            <a:pPr algn="ctr" defTabSz="846773"/>
            <a:r>
              <a:rPr lang="es-ES" altLang="ca-ES" sz="1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Administració</a:t>
            </a:r>
          </a:p>
          <a:p>
            <a:pPr algn="ctr" defTabSz="846773"/>
            <a:r>
              <a:rPr lang="es-ES" altLang="ca-ES" sz="1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Digital</a:t>
            </a:r>
          </a:p>
        </p:txBody>
      </p:sp>
      <p:sp>
        <p:nvSpPr>
          <p:cNvPr id="60426" name="6 CuadroTexto"/>
          <p:cNvSpPr txBox="1">
            <a:spLocks noChangeArrowheads="1"/>
          </p:cNvSpPr>
          <p:nvPr/>
        </p:nvSpPr>
        <p:spPr bwMode="auto">
          <a:xfrm>
            <a:off x="7832379" y="5064540"/>
            <a:ext cx="860405" cy="38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92" tIns="38396" rIns="76792" bIns="38396">
            <a:spAutoFit/>
          </a:bodyPr>
          <a:lstStyle/>
          <a:p>
            <a:pPr algn="ctr" defTabSz="846773"/>
            <a:r>
              <a:rPr lang="es-ES" altLang="ca-ES" sz="1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Nous perfils </a:t>
            </a:r>
          </a:p>
          <a:p>
            <a:pPr algn="ctr" defTabSz="846773"/>
            <a:r>
              <a:rPr lang="es-ES" altLang="ca-ES" sz="1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professionals</a:t>
            </a:r>
          </a:p>
        </p:txBody>
      </p:sp>
      <p:sp>
        <p:nvSpPr>
          <p:cNvPr id="60427" name="5 CuadroTexto"/>
          <p:cNvSpPr txBox="1">
            <a:spLocks noChangeArrowheads="1"/>
          </p:cNvSpPr>
          <p:nvPr/>
        </p:nvSpPr>
        <p:spPr bwMode="auto">
          <a:xfrm>
            <a:off x="5147012" y="3631359"/>
            <a:ext cx="879641" cy="38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92" tIns="38396" rIns="76792" bIns="38396">
            <a:spAutoFit/>
          </a:bodyPr>
          <a:lstStyle/>
          <a:p>
            <a:pPr algn="ctr" defTabSz="846773"/>
            <a:r>
              <a:rPr lang="es-ES" altLang="ca-ES" sz="1000" b="1">
                <a:solidFill>
                  <a:srgbClr val="6C6671"/>
                </a:solidFill>
                <a:latin typeface="Calibri" pitchFamily="34" charset="0"/>
                <a:ea typeface="MS PGothic" pitchFamily="34" charset="-128"/>
              </a:rPr>
              <a:t>Reenginyeria </a:t>
            </a:r>
          </a:p>
          <a:p>
            <a:pPr algn="ctr" defTabSz="846773"/>
            <a:r>
              <a:rPr lang="es-ES" altLang="ca-ES" sz="1000" b="1">
                <a:solidFill>
                  <a:srgbClr val="6C6671"/>
                </a:solidFill>
                <a:latin typeface="Calibri" pitchFamily="34" charset="0"/>
                <a:ea typeface="MS PGothic" pitchFamily="34" charset="-128"/>
              </a:rPr>
              <a:t>de processos</a:t>
            </a:r>
          </a:p>
        </p:txBody>
      </p:sp>
      <p:sp>
        <p:nvSpPr>
          <p:cNvPr id="60428" name="8 CuadroTexto"/>
          <p:cNvSpPr txBox="1">
            <a:spLocks noChangeArrowheads="1"/>
          </p:cNvSpPr>
          <p:nvPr/>
        </p:nvSpPr>
        <p:spPr bwMode="auto">
          <a:xfrm>
            <a:off x="9475932" y="2298168"/>
            <a:ext cx="700105" cy="38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92" tIns="38396" rIns="76792" bIns="38396">
            <a:spAutoFit/>
          </a:bodyPr>
          <a:lstStyle/>
          <a:p>
            <a:pPr algn="ctr" defTabSz="846773"/>
            <a:r>
              <a:rPr lang="es-ES" altLang="ca-ES" sz="1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Seguretat </a:t>
            </a:r>
          </a:p>
          <a:p>
            <a:pPr algn="ctr" defTabSz="846773"/>
            <a:r>
              <a:rPr lang="es-ES" altLang="ca-ES" sz="1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Jurídica</a:t>
            </a:r>
          </a:p>
        </p:txBody>
      </p:sp>
      <p:sp>
        <p:nvSpPr>
          <p:cNvPr id="60429" name="7 CuadroTexto"/>
          <p:cNvSpPr txBox="1">
            <a:spLocks noChangeArrowheads="1"/>
          </p:cNvSpPr>
          <p:nvPr/>
        </p:nvSpPr>
        <p:spPr bwMode="auto">
          <a:xfrm>
            <a:off x="6167508" y="5416884"/>
            <a:ext cx="738577" cy="38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92" tIns="38396" rIns="76792" bIns="38396">
            <a:spAutoFit/>
          </a:bodyPr>
          <a:lstStyle/>
          <a:p>
            <a:pPr algn="ctr" defTabSz="846773"/>
            <a:r>
              <a:rPr lang="es-ES" altLang="ca-ES" sz="1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Formació </a:t>
            </a:r>
          </a:p>
          <a:p>
            <a:pPr algn="ctr" defTabSz="846773"/>
            <a:r>
              <a:rPr lang="es-ES" altLang="ca-ES" sz="10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Estratègica</a:t>
            </a:r>
          </a:p>
        </p:txBody>
      </p:sp>
      <p:pic>
        <p:nvPicPr>
          <p:cNvPr id="60430" name="Imagen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6492" y="2598136"/>
            <a:ext cx="894270" cy="90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5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" descr="Okuda San Miguel skate iglesia church Llanera Asturias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148" y="404721"/>
            <a:ext cx="3944200" cy="539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6"/>
          <p:cNvSpPr>
            <a:spLocks noChangeArrowheads="1"/>
          </p:cNvSpPr>
          <p:nvPr/>
        </p:nvSpPr>
        <p:spPr bwMode="auto">
          <a:xfrm>
            <a:off x="971145" y="6002188"/>
            <a:ext cx="5550748" cy="55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 anchor="ctr">
            <a:spAutoFit/>
          </a:bodyPr>
          <a:lstStyle/>
          <a:p>
            <a:r>
              <a:rPr lang="ca-ES" sz="1200" b="1"/>
              <a:t>Kaos Temple</a:t>
            </a:r>
          </a:p>
          <a:p>
            <a:r>
              <a:rPr lang="ca-ES" sz="1200"/>
              <a:t>Una antiga església asturiana transformada en un parc skate</a:t>
            </a:r>
          </a:p>
          <a:p>
            <a:r>
              <a:rPr lang="ca-ES" sz="700"/>
              <a:t>Foto © Eduardo Rivas</a:t>
            </a:r>
          </a:p>
        </p:txBody>
      </p:sp>
      <p:sp>
        <p:nvSpPr>
          <p:cNvPr id="61443" name="Rectangle 7"/>
          <p:cNvSpPr>
            <a:spLocks noChangeArrowheads="1"/>
          </p:cNvSpPr>
          <p:nvPr/>
        </p:nvSpPr>
        <p:spPr bwMode="auto">
          <a:xfrm>
            <a:off x="5026738" y="4809452"/>
            <a:ext cx="4483899" cy="9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 anchor="ctr">
            <a:spAutoFit/>
          </a:bodyPr>
          <a:lstStyle/>
          <a:p>
            <a:r>
              <a:rPr lang="es-ES" sz="2700"/>
              <a:t>#</a:t>
            </a:r>
            <a:r>
              <a:rPr lang="es-ES" sz="2700" b="1"/>
              <a:t>P</a:t>
            </a:r>
            <a:r>
              <a:rPr lang="es-ES" sz="2700"/>
              <a:t>rou</a:t>
            </a:r>
            <a:r>
              <a:rPr lang="es-ES" sz="2700" b="1"/>
              <a:t>E</a:t>
            </a:r>
            <a:r>
              <a:rPr lang="es-ES" sz="2700"/>
              <a:t>xcuses</a:t>
            </a:r>
          </a:p>
          <a:p>
            <a:r>
              <a:rPr lang="es-ES" sz="2700"/>
              <a:t>#elfuturesara</a:t>
            </a:r>
            <a:r>
              <a:rPr lang="es-ES" sz="2700" b="1"/>
              <a:t>GD</a:t>
            </a:r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5792" y="6453282"/>
            <a:ext cx="828376" cy="295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5596246" y="693578"/>
            <a:ext cx="6120255" cy="4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pPr algn="ctr"/>
            <a:r>
              <a:rPr lang="es-ES" sz="2700" b="1">
                <a:solidFill>
                  <a:srgbClr val="CC0A66"/>
                </a:solidFill>
                <a:latin typeface="Calibri" pitchFamily="34" charset="0"/>
              </a:rPr>
              <a:t>Gràcies per la vostra atenció!</a:t>
            </a:r>
          </a:p>
        </p:txBody>
      </p:sp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5600" y="1755342"/>
            <a:ext cx="3202113" cy="21769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47" name="Rectangle 4"/>
          <p:cNvSpPr>
            <a:spLocks noChangeArrowheads="1"/>
          </p:cNvSpPr>
          <p:nvPr/>
        </p:nvSpPr>
        <p:spPr bwMode="auto">
          <a:xfrm>
            <a:off x="8665601" y="3717064"/>
            <a:ext cx="3060913" cy="503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5591" tIns="39307" rIns="75591" bIns="39307" anchor="ctr"/>
          <a:lstStyle/>
          <a:p>
            <a:pPr algn="ctr">
              <a:tabLst>
                <a:tab pos="0" algn="l"/>
                <a:tab pos="376047" algn="l"/>
                <a:tab pos="753428" algn="l"/>
                <a:tab pos="1130808" algn="l"/>
                <a:tab pos="1508189" algn="l"/>
                <a:tab pos="1885569" algn="l"/>
                <a:tab pos="2262950" algn="l"/>
                <a:tab pos="2640330" algn="l"/>
                <a:tab pos="3017711" algn="l"/>
                <a:tab pos="3395091" algn="l"/>
                <a:tab pos="3772472" algn="l"/>
                <a:tab pos="4149852" algn="l"/>
                <a:tab pos="4527233" algn="l"/>
                <a:tab pos="4904613" algn="l"/>
                <a:tab pos="5281994" algn="l"/>
                <a:tab pos="5659374" algn="l"/>
                <a:tab pos="6036755" algn="l"/>
                <a:tab pos="6414135" algn="l"/>
                <a:tab pos="6791516" algn="l"/>
                <a:tab pos="7168896" algn="l"/>
                <a:tab pos="7546277" algn="l"/>
              </a:tabLst>
            </a:pPr>
            <a:r>
              <a:rPr lang="ca-ES" sz="2000" b="1" dirty="0">
                <a:solidFill>
                  <a:srgbClr val="AC0F54"/>
                </a:solidFill>
              </a:rPr>
              <a:t>www.santfeliu.cat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91319" y="3717064"/>
            <a:ext cx="3060913" cy="503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5591" tIns="39307" rIns="75591" bIns="39307" anchor="ctr"/>
          <a:lstStyle/>
          <a:p>
            <a:pPr algn="ctr">
              <a:tabLst>
                <a:tab pos="0" algn="l"/>
                <a:tab pos="376047" algn="l"/>
                <a:tab pos="753428" algn="l"/>
                <a:tab pos="1130808" algn="l"/>
                <a:tab pos="1508189" algn="l"/>
                <a:tab pos="1885569" algn="l"/>
                <a:tab pos="2262950" algn="l"/>
                <a:tab pos="2640330" algn="l"/>
                <a:tab pos="3017711" algn="l"/>
                <a:tab pos="3395091" algn="l"/>
                <a:tab pos="3772472" algn="l"/>
                <a:tab pos="4149852" algn="l"/>
                <a:tab pos="4527233" algn="l"/>
                <a:tab pos="4904613" algn="l"/>
                <a:tab pos="5281994" algn="l"/>
                <a:tab pos="5659374" algn="l"/>
                <a:tab pos="6036755" algn="l"/>
                <a:tab pos="6414135" algn="l"/>
                <a:tab pos="6791516" algn="l"/>
                <a:tab pos="7168896" algn="l"/>
                <a:tab pos="7546277" algn="l"/>
              </a:tabLst>
            </a:pPr>
            <a:r>
              <a:rPr lang="ca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www.audifilm.com</a:t>
            </a:r>
            <a:endParaRPr lang="ca-E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0" name="Picture 4" descr="M:\Dept.Marketing\01 Documents\30 Imatges\Logos\01 Empresa\01 Audifilm\Logos actuals\logo AUDIFILM sense assyste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68" y="2315670"/>
            <a:ext cx="3317414" cy="156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3"/>
          <p:cNvGrpSpPr>
            <a:grpSpLocks/>
          </p:cNvGrpSpPr>
          <p:nvPr/>
        </p:nvGrpSpPr>
        <p:grpSpPr bwMode="auto">
          <a:xfrm>
            <a:off x="9117227" y="2205039"/>
            <a:ext cx="612834" cy="4321175"/>
            <a:chOff x="4286" y="1071"/>
            <a:chExt cx="397" cy="2722"/>
          </a:xfrm>
        </p:grpSpPr>
        <p:sp>
          <p:nvSpPr>
            <p:cNvPr id="105" name="AutoShape 4"/>
            <p:cNvSpPr>
              <a:spLocks noChangeArrowheads="1"/>
            </p:cNvSpPr>
            <p:nvPr/>
          </p:nvSpPr>
          <p:spPr bwMode="auto">
            <a:xfrm rot="5400000">
              <a:off x="3782" y="2891"/>
              <a:ext cx="1406" cy="3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332 h 21600"/>
                <a:gd name="T14" fmla="*/ 20325 w 21600"/>
                <a:gd name="T15" fmla="*/ 162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070" y="0"/>
                  </a:moveTo>
                  <a:lnTo>
                    <a:pt x="19070" y="5331"/>
                  </a:lnTo>
                  <a:lnTo>
                    <a:pt x="3375" y="5331"/>
                  </a:lnTo>
                  <a:lnTo>
                    <a:pt x="3375" y="16269"/>
                  </a:lnTo>
                  <a:lnTo>
                    <a:pt x="19070" y="16269"/>
                  </a:lnTo>
                  <a:lnTo>
                    <a:pt x="19070" y="21600"/>
                  </a:lnTo>
                  <a:lnTo>
                    <a:pt x="21600" y="10800"/>
                  </a:lnTo>
                  <a:lnTo>
                    <a:pt x="19070" y="0"/>
                  </a:lnTo>
                  <a:close/>
                </a:path>
                <a:path w="21600" h="21600">
                  <a:moveTo>
                    <a:pt x="1350" y="5331"/>
                  </a:moveTo>
                  <a:lnTo>
                    <a:pt x="1350" y="16269"/>
                  </a:lnTo>
                  <a:lnTo>
                    <a:pt x="2700" y="16269"/>
                  </a:lnTo>
                  <a:lnTo>
                    <a:pt x="2700" y="5331"/>
                  </a:lnTo>
                  <a:lnTo>
                    <a:pt x="1350" y="5331"/>
                  </a:lnTo>
                  <a:close/>
                </a:path>
                <a:path w="21600" h="21600">
                  <a:moveTo>
                    <a:pt x="0" y="5331"/>
                  </a:moveTo>
                  <a:lnTo>
                    <a:pt x="0" y="16269"/>
                  </a:lnTo>
                  <a:lnTo>
                    <a:pt x="675" y="16269"/>
                  </a:lnTo>
                  <a:lnTo>
                    <a:pt x="675" y="5331"/>
                  </a:lnTo>
                  <a:lnTo>
                    <a:pt x="0" y="5331"/>
                  </a:lnTo>
                  <a:close/>
                </a:path>
              </a:pathLst>
            </a:custGeom>
            <a:solidFill>
              <a:schemeClr val="accent1">
                <a:alpha val="38823"/>
              </a:schemeClr>
            </a:solidFill>
            <a:ln w="19050" cap="rnd">
              <a:solidFill>
                <a:srgbClr val="6699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ca-ES" smtClean="0">
                <a:solidFill>
                  <a:srgbClr val="000000"/>
                </a:solidFill>
              </a:endParaRPr>
            </a:p>
          </p:txBody>
        </p:sp>
        <p:sp>
          <p:nvSpPr>
            <p:cNvPr id="106" name="AutoShape 5"/>
            <p:cNvSpPr>
              <a:spLocks noChangeArrowheads="1"/>
            </p:cNvSpPr>
            <p:nvPr/>
          </p:nvSpPr>
          <p:spPr bwMode="auto">
            <a:xfrm rot="-5400000">
              <a:off x="3850" y="1507"/>
              <a:ext cx="1270" cy="3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332 h 21600"/>
                <a:gd name="T14" fmla="*/ 20324 w 21600"/>
                <a:gd name="T15" fmla="*/ 162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070" y="0"/>
                  </a:moveTo>
                  <a:lnTo>
                    <a:pt x="19070" y="5331"/>
                  </a:lnTo>
                  <a:lnTo>
                    <a:pt x="3375" y="5331"/>
                  </a:lnTo>
                  <a:lnTo>
                    <a:pt x="3375" y="16269"/>
                  </a:lnTo>
                  <a:lnTo>
                    <a:pt x="19070" y="16269"/>
                  </a:lnTo>
                  <a:lnTo>
                    <a:pt x="19070" y="21600"/>
                  </a:lnTo>
                  <a:lnTo>
                    <a:pt x="21600" y="10800"/>
                  </a:lnTo>
                  <a:lnTo>
                    <a:pt x="19070" y="0"/>
                  </a:lnTo>
                  <a:close/>
                </a:path>
                <a:path w="21600" h="21600">
                  <a:moveTo>
                    <a:pt x="1350" y="5331"/>
                  </a:moveTo>
                  <a:lnTo>
                    <a:pt x="1350" y="16269"/>
                  </a:lnTo>
                  <a:lnTo>
                    <a:pt x="2700" y="16269"/>
                  </a:lnTo>
                  <a:lnTo>
                    <a:pt x="2700" y="5331"/>
                  </a:lnTo>
                  <a:lnTo>
                    <a:pt x="1350" y="5331"/>
                  </a:lnTo>
                  <a:close/>
                </a:path>
                <a:path w="21600" h="21600">
                  <a:moveTo>
                    <a:pt x="0" y="5331"/>
                  </a:moveTo>
                  <a:lnTo>
                    <a:pt x="0" y="16269"/>
                  </a:lnTo>
                  <a:lnTo>
                    <a:pt x="675" y="16269"/>
                  </a:lnTo>
                  <a:lnTo>
                    <a:pt x="675" y="5331"/>
                  </a:lnTo>
                  <a:lnTo>
                    <a:pt x="0" y="5331"/>
                  </a:lnTo>
                  <a:close/>
                </a:path>
              </a:pathLst>
            </a:custGeom>
            <a:solidFill>
              <a:schemeClr val="accent1">
                <a:alpha val="38823"/>
              </a:schemeClr>
            </a:solidFill>
            <a:ln w="19050" cap="rnd">
              <a:solidFill>
                <a:srgbClr val="6699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ca-E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07" name="Picture 10" descr="connecto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084" y="4654550"/>
            <a:ext cx="127377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AutoShape 65"/>
          <p:cNvSpPr>
            <a:spLocks noChangeArrowheads="1"/>
          </p:cNvSpPr>
          <p:nvPr/>
        </p:nvSpPr>
        <p:spPr bwMode="auto">
          <a:xfrm rot="-5400000">
            <a:off x="4379681" y="-2250776"/>
            <a:ext cx="1296988" cy="7684489"/>
          </a:xfrm>
          <a:prstGeom prst="chevron">
            <a:avLst>
              <a:gd name="adj" fmla="val 29745"/>
            </a:avLst>
          </a:prstGeom>
          <a:solidFill>
            <a:srgbClr val="EAEAEA"/>
          </a:solidFill>
          <a:ln w="28575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mtClean="0">
              <a:solidFill>
                <a:srgbClr val="000000"/>
              </a:solidFill>
            </a:endParaRPr>
          </a:p>
        </p:txBody>
      </p:sp>
      <p:sp>
        <p:nvSpPr>
          <p:cNvPr id="109" name="Text Box 6"/>
          <p:cNvSpPr txBox="1">
            <a:spLocks noChangeArrowheads="1"/>
          </p:cNvSpPr>
          <p:nvPr/>
        </p:nvSpPr>
        <p:spPr bwMode="auto">
          <a:xfrm rot="-5400000">
            <a:off x="227468" y="5398690"/>
            <a:ext cx="13668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1400" dirty="0" smtClean="0">
                <a:solidFill>
                  <a:srgbClr val="000000"/>
                </a:solidFill>
              </a:rPr>
              <a:t>BackOffice</a:t>
            </a:r>
            <a:endParaRPr lang="es-ES" sz="1600" dirty="0" smtClean="0">
              <a:solidFill>
                <a:srgbClr val="000000"/>
              </a:solidFill>
            </a:endParaRPr>
          </a:p>
        </p:txBody>
      </p:sp>
      <p:sp>
        <p:nvSpPr>
          <p:cNvPr id="110" name="AutoShape 25"/>
          <p:cNvSpPr>
            <a:spLocks noChangeArrowheads="1"/>
          </p:cNvSpPr>
          <p:nvPr/>
        </p:nvSpPr>
        <p:spPr bwMode="auto">
          <a:xfrm rot="-5400000">
            <a:off x="4237424" y="1715695"/>
            <a:ext cx="1566860" cy="7657299"/>
          </a:xfrm>
          <a:prstGeom prst="homePlate">
            <a:avLst>
              <a:gd name="adj" fmla="val 25650"/>
            </a:avLst>
          </a:prstGeom>
          <a:solidFill>
            <a:srgbClr val="EAEAEA"/>
          </a:solidFill>
          <a:ln w="28575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mtClean="0">
              <a:solidFill>
                <a:srgbClr val="000000"/>
              </a:solidFill>
            </a:endParaRPr>
          </a:p>
        </p:txBody>
      </p:sp>
      <p:sp>
        <p:nvSpPr>
          <p:cNvPr id="111" name="Text Box 70"/>
          <p:cNvSpPr txBox="1">
            <a:spLocks noChangeArrowheads="1"/>
          </p:cNvSpPr>
          <p:nvPr/>
        </p:nvSpPr>
        <p:spPr bwMode="auto">
          <a:xfrm rot="-5400000">
            <a:off x="208150" y="1557438"/>
            <a:ext cx="1317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1400" dirty="0" err="1" smtClean="0">
                <a:solidFill>
                  <a:srgbClr val="000000"/>
                </a:solidFill>
              </a:rPr>
              <a:t>Usuaris</a:t>
            </a:r>
            <a:endParaRPr lang="es-ES" sz="1600" b="1" dirty="0" smtClean="0">
              <a:solidFill>
                <a:srgbClr val="FF0000"/>
              </a:solidFill>
            </a:endParaRPr>
          </a:p>
        </p:txBody>
      </p:sp>
      <p:grpSp>
        <p:nvGrpSpPr>
          <p:cNvPr id="112" name="111 Grupo"/>
          <p:cNvGrpSpPr>
            <a:grpSpLocks/>
          </p:cNvGrpSpPr>
          <p:nvPr/>
        </p:nvGrpSpPr>
        <p:grpSpPr bwMode="auto">
          <a:xfrm>
            <a:off x="1089717" y="692151"/>
            <a:ext cx="1104358" cy="1335504"/>
            <a:chOff x="827088" y="692150"/>
            <a:chExt cx="838200" cy="1335504"/>
          </a:xfrm>
        </p:grpSpPr>
        <p:pic>
          <p:nvPicPr>
            <p:cNvPr id="113" name="Picture 85" descr="Fotolia_10056609_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692150"/>
              <a:ext cx="838200" cy="125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Text Box 80"/>
            <p:cNvSpPr txBox="1">
              <a:spLocks noChangeArrowheads="1"/>
            </p:cNvSpPr>
            <p:nvPr/>
          </p:nvSpPr>
          <p:spPr bwMode="auto">
            <a:xfrm>
              <a:off x="862013" y="1689100"/>
              <a:ext cx="792162" cy="338554"/>
            </a:xfrm>
            <a:prstGeom prst="rect">
              <a:avLst/>
            </a:prstGeom>
            <a:solidFill>
              <a:srgbClr val="3B4BBF"/>
            </a:solidFill>
            <a:ln w="28575" cap="rnd">
              <a:solidFill>
                <a:srgbClr val="00206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1600" b="1" dirty="0" smtClean="0">
                  <a:solidFill>
                    <a:srgbClr val="FFFFFF"/>
                  </a:solidFill>
                </a:rPr>
                <a:t>OAC</a:t>
              </a:r>
            </a:p>
          </p:txBody>
        </p:sp>
      </p:grpSp>
      <p:grpSp>
        <p:nvGrpSpPr>
          <p:cNvPr id="115" name="114 Grupo"/>
          <p:cNvGrpSpPr>
            <a:grpSpLocks/>
          </p:cNvGrpSpPr>
          <p:nvPr/>
        </p:nvGrpSpPr>
        <p:grpSpPr bwMode="auto">
          <a:xfrm>
            <a:off x="7100938" y="603250"/>
            <a:ext cx="2578925" cy="1468438"/>
            <a:chOff x="5389563" y="603250"/>
            <a:chExt cx="1957387" cy="1468438"/>
          </a:xfrm>
        </p:grpSpPr>
        <p:pic>
          <p:nvPicPr>
            <p:cNvPr id="116" name="Picture 89" descr="Fotolia_9747350_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563" y="603250"/>
              <a:ext cx="1957387" cy="146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Text Box 84"/>
            <p:cNvSpPr txBox="1">
              <a:spLocks noChangeArrowheads="1"/>
            </p:cNvSpPr>
            <p:nvPr/>
          </p:nvSpPr>
          <p:spPr bwMode="auto">
            <a:xfrm>
              <a:off x="5653088" y="1689100"/>
              <a:ext cx="1441450" cy="338554"/>
            </a:xfrm>
            <a:prstGeom prst="rect">
              <a:avLst/>
            </a:prstGeom>
            <a:solidFill>
              <a:srgbClr val="3B4BBF"/>
            </a:solidFill>
            <a:ln w="28575" cap="rnd">
              <a:solidFill>
                <a:srgbClr val="00206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1600" b="1" dirty="0" smtClean="0">
                  <a:solidFill>
                    <a:srgbClr val="FFFFFF"/>
                  </a:solidFill>
                </a:rPr>
                <a:t>Tramitador</a:t>
              </a:r>
            </a:p>
          </p:txBody>
        </p:sp>
      </p:grpSp>
      <p:sp>
        <p:nvSpPr>
          <p:cNvPr id="118" name="Text Box 8"/>
          <p:cNvSpPr txBox="1">
            <a:spLocks noChangeArrowheads="1"/>
          </p:cNvSpPr>
          <p:nvPr/>
        </p:nvSpPr>
        <p:spPr bwMode="auto">
          <a:xfrm rot="-5400000">
            <a:off x="383848" y="4515426"/>
            <a:ext cx="10080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1400" dirty="0" smtClean="0">
                <a:solidFill>
                  <a:srgbClr val="000000"/>
                </a:solidFill>
              </a:rPr>
              <a:t>SOAP</a:t>
            </a:r>
            <a:endParaRPr lang="es-ES" sz="1600" dirty="0" smtClean="0">
              <a:solidFill>
                <a:srgbClr val="000000"/>
              </a:solidFill>
            </a:endParaRPr>
          </a:p>
        </p:txBody>
      </p:sp>
      <p:grpSp>
        <p:nvGrpSpPr>
          <p:cNvPr id="119" name="118 Grupo"/>
          <p:cNvGrpSpPr>
            <a:grpSpLocks/>
          </p:cNvGrpSpPr>
          <p:nvPr/>
        </p:nvGrpSpPr>
        <p:grpSpPr bwMode="auto">
          <a:xfrm>
            <a:off x="1185931" y="4149726"/>
            <a:ext cx="7684489" cy="936625"/>
            <a:chOff x="900113" y="4148138"/>
            <a:chExt cx="5832475" cy="936625"/>
          </a:xfrm>
        </p:grpSpPr>
        <p:sp>
          <p:nvSpPr>
            <p:cNvPr id="120" name="AutoShape 22"/>
            <p:cNvSpPr>
              <a:spLocks noChangeArrowheads="1"/>
            </p:cNvSpPr>
            <p:nvPr/>
          </p:nvSpPr>
          <p:spPr bwMode="auto">
            <a:xfrm rot="-5400000">
              <a:off x="3348038" y="1700213"/>
              <a:ext cx="936625" cy="5832475"/>
            </a:xfrm>
            <a:prstGeom prst="chevron">
              <a:avLst>
                <a:gd name="adj" fmla="val 42546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00206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ca-ES" smtClean="0">
                <a:solidFill>
                  <a:srgbClr val="000000"/>
                </a:solidFill>
              </a:endParaRPr>
            </a:p>
          </p:txBody>
        </p:sp>
        <p:sp>
          <p:nvSpPr>
            <p:cNvPr id="121" name="AutoShape 56"/>
            <p:cNvSpPr>
              <a:spLocks noChangeArrowheads="1"/>
            </p:cNvSpPr>
            <p:nvPr/>
          </p:nvSpPr>
          <p:spPr bwMode="auto">
            <a:xfrm rot="-464772">
              <a:off x="1547813" y="4546600"/>
              <a:ext cx="1512887" cy="215900"/>
            </a:xfrm>
            <a:prstGeom prst="parallelogram">
              <a:avLst>
                <a:gd name="adj" fmla="val 175184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_tradnl" dirty="0" smtClean="0">
                  <a:solidFill>
                    <a:srgbClr val="FFFFFF"/>
                  </a:solidFill>
                </a:rPr>
                <a:t>Bus</a:t>
              </a:r>
              <a:endParaRPr lang="es-E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22" name="AutoShape 57"/>
            <p:cNvSpPr>
              <a:spLocks noChangeArrowheads="1"/>
            </p:cNvSpPr>
            <p:nvPr/>
          </p:nvSpPr>
          <p:spPr bwMode="auto">
            <a:xfrm rot="497304">
              <a:off x="4859338" y="4521200"/>
              <a:ext cx="1512887" cy="215900"/>
            </a:xfrm>
            <a:prstGeom prst="parallelogram">
              <a:avLst>
                <a:gd name="adj" fmla="val 175184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_tradnl" dirty="0" err="1" smtClean="0">
                  <a:solidFill>
                    <a:srgbClr val="FFFFFF"/>
                  </a:solidFill>
                </a:rPr>
                <a:t>Serveis</a:t>
              </a:r>
              <a:endParaRPr lang="es-E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23" name="Text Box 58"/>
            <p:cNvSpPr txBox="1">
              <a:spLocks noChangeArrowheads="1"/>
            </p:cNvSpPr>
            <p:nvPr/>
          </p:nvSpPr>
          <p:spPr bwMode="auto">
            <a:xfrm>
              <a:off x="3708400" y="4305300"/>
              <a:ext cx="5032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_tradnl" dirty="0" smtClean="0">
                  <a:solidFill>
                    <a:srgbClr val="FFFFFF"/>
                  </a:solidFill>
                  <a:latin typeface="+mn-lt"/>
                </a:rPr>
                <a:t>de</a:t>
              </a:r>
              <a:endParaRPr lang="es-ES" dirty="0" smtClean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124" name="Text Box 7"/>
          <p:cNvSpPr txBox="1">
            <a:spLocks noChangeArrowheads="1"/>
          </p:cNvSpPr>
          <p:nvPr/>
        </p:nvSpPr>
        <p:spPr bwMode="auto">
          <a:xfrm rot="-5400000">
            <a:off x="256671" y="3568482"/>
            <a:ext cx="12477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1400" dirty="0" err="1" smtClean="0">
                <a:solidFill>
                  <a:srgbClr val="000000"/>
                </a:solidFill>
              </a:rPr>
              <a:t>Integració</a:t>
            </a:r>
            <a:endParaRPr lang="es-ES" sz="1600" dirty="0" smtClean="0">
              <a:solidFill>
                <a:srgbClr val="000000"/>
              </a:solidFill>
            </a:endParaRPr>
          </a:p>
        </p:txBody>
      </p:sp>
      <p:sp>
        <p:nvSpPr>
          <p:cNvPr id="125" name="AutoShape 24"/>
          <p:cNvSpPr>
            <a:spLocks noChangeArrowheads="1"/>
          </p:cNvSpPr>
          <p:nvPr/>
        </p:nvSpPr>
        <p:spPr bwMode="auto">
          <a:xfrm rot="-5400000">
            <a:off x="4236013" y="-151307"/>
            <a:ext cx="1584325" cy="7684489"/>
          </a:xfrm>
          <a:prstGeom prst="chevron">
            <a:avLst>
              <a:gd name="adj" fmla="val 25000"/>
            </a:avLst>
          </a:prstGeom>
          <a:solidFill>
            <a:srgbClr val="EAEAEA"/>
          </a:solidFill>
          <a:ln w="28575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mtClean="0">
              <a:solidFill>
                <a:srgbClr val="000000"/>
              </a:solidFill>
            </a:endParaRPr>
          </a:p>
        </p:txBody>
      </p:sp>
      <p:grpSp>
        <p:nvGrpSpPr>
          <p:cNvPr id="126" name="Group 59"/>
          <p:cNvGrpSpPr>
            <a:grpSpLocks/>
          </p:cNvGrpSpPr>
          <p:nvPr/>
        </p:nvGrpSpPr>
        <p:grpSpPr bwMode="auto">
          <a:xfrm>
            <a:off x="995596" y="3284541"/>
            <a:ext cx="1706767" cy="1185695"/>
            <a:chOff x="1300" y="2021"/>
            <a:chExt cx="1064" cy="890"/>
          </a:xfrm>
        </p:grpSpPr>
        <p:pic>
          <p:nvPicPr>
            <p:cNvPr id="127" name="Picture 60" descr="cube_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" y="2205"/>
              <a:ext cx="569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61" descr="Databas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" y="2021"/>
              <a:ext cx="75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Text Box 62"/>
            <p:cNvSpPr txBox="1">
              <a:spLocks noChangeArrowheads="1"/>
            </p:cNvSpPr>
            <p:nvPr/>
          </p:nvSpPr>
          <p:spPr bwMode="auto">
            <a:xfrm>
              <a:off x="1616" y="2409"/>
              <a:ext cx="748" cy="502"/>
            </a:xfrm>
            <a:prstGeom prst="rect">
              <a:avLst/>
            </a:prstGeom>
            <a:solidFill>
              <a:srgbClr val="EAEAEA"/>
            </a:solidFill>
            <a:ln w="28575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None/>
              </a:pPr>
              <a:r>
                <a:rPr lang="ca-ES" sz="800" b="1" dirty="0" smtClean="0">
                  <a:solidFill>
                    <a:srgbClr val="FF0000"/>
                  </a:solidFill>
                </a:rPr>
                <a:t>Indicadors</a:t>
              </a:r>
              <a:endParaRPr lang="ca-ES" sz="800" b="1" dirty="0">
                <a:solidFill>
                  <a:srgbClr val="FF0000"/>
                </a:solidFill>
              </a:endParaRPr>
            </a:p>
            <a:p>
              <a:pPr algn="ctr" eaLnBrk="1" hangingPunct="1">
                <a:buNone/>
              </a:pPr>
              <a:r>
                <a:rPr lang="ca-ES" sz="800" b="1" dirty="0" smtClean="0">
                  <a:solidFill>
                    <a:srgbClr val="FF0000"/>
                  </a:solidFill>
                </a:rPr>
                <a:t>Transparència</a:t>
              </a:r>
              <a:endParaRPr lang="ca-ES" sz="800" b="1" dirty="0">
                <a:solidFill>
                  <a:srgbClr val="FF0000"/>
                </a:solidFill>
              </a:endParaRPr>
            </a:p>
            <a:p>
              <a:pPr algn="ctr" eaLnBrk="1" hangingPunct="1">
                <a:buNone/>
              </a:pPr>
              <a:r>
                <a:rPr lang="ca-ES" sz="800" b="1" dirty="0" smtClean="0">
                  <a:solidFill>
                    <a:srgbClr val="FF0000"/>
                  </a:solidFill>
                </a:rPr>
                <a:t>Dades Obertes</a:t>
              </a:r>
              <a:endParaRPr lang="ca-ES" sz="800" b="1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buNone/>
              </a:pPr>
              <a:r>
                <a:rPr lang="ca-ES" sz="900" b="1" dirty="0" err="1">
                  <a:solidFill>
                    <a:srgbClr val="FF0000"/>
                  </a:solidFill>
                </a:rPr>
                <a:t>GenDATA</a:t>
              </a:r>
              <a:endParaRPr lang="ca-ES" sz="9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0" name="AutoShape 23"/>
          <p:cNvSpPr>
            <a:spLocks noChangeArrowheads="1"/>
          </p:cNvSpPr>
          <p:nvPr/>
        </p:nvSpPr>
        <p:spPr bwMode="auto">
          <a:xfrm rot="-5400000">
            <a:off x="4379682" y="-1277638"/>
            <a:ext cx="1296987" cy="7684489"/>
          </a:xfrm>
          <a:prstGeom prst="chevron">
            <a:avLst>
              <a:gd name="adj" fmla="val 29745"/>
            </a:avLst>
          </a:prstGeom>
          <a:solidFill>
            <a:srgbClr val="EAEAEA"/>
          </a:solidFill>
          <a:ln w="28575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mtClean="0">
              <a:solidFill>
                <a:srgbClr val="000000"/>
              </a:solidFill>
            </a:endParaRPr>
          </a:p>
        </p:txBody>
      </p:sp>
      <p:sp>
        <p:nvSpPr>
          <p:cNvPr id="131" name="Text Box 9"/>
          <p:cNvSpPr txBox="1">
            <a:spLocks noChangeArrowheads="1"/>
          </p:cNvSpPr>
          <p:nvPr/>
        </p:nvSpPr>
        <p:spPr bwMode="auto">
          <a:xfrm rot="-5400000">
            <a:off x="226975" y="2606774"/>
            <a:ext cx="1317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1400" dirty="0" err="1" smtClean="0">
                <a:solidFill>
                  <a:srgbClr val="000000"/>
                </a:solidFill>
              </a:rPr>
              <a:t>Presentació</a:t>
            </a:r>
            <a:endParaRPr lang="es-ES" sz="1600" b="1" dirty="0" smtClean="0">
              <a:solidFill>
                <a:srgbClr val="FF0000"/>
              </a:solidFill>
            </a:endParaRPr>
          </a:p>
        </p:txBody>
      </p:sp>
      <p:grpSp>
        <p:nvGrpSpPr>
          <p:cNvPr id="132" name="131 Grupo"/>
          <p:cNvGrpSpPr>
            <a:grpSpLocks/>
          </p:cNvGrpSpPr>
          <p:nvPr/>
        </p:nvGrpSpPr>
        <p:grpSpPr bwMode="auto">
          <a:xfrm>
            <a:off x="2323753" y="617538"/>
            <a:ext cx="1612613" cy="1290698"/>
            <a:chOff x="1763713" y="617538"/>
            <a:chExt cx="1223962" cy="1291181"/>
          </a:xfrm>
        </p:grpSpPr>
        <p:pic>
          <p:nvPicPr>
            <p:cNvPr id="133" name="Picture 86" descr="Fotolia_4812277_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163" y="617538"/>
              <a:ext cx="881063" cy="125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Text Box 81"/>
            <p:cNvSpPr txBox="1">
              <a:spLocks noChangeArrowheads="1"/>
            </p:cNvSpPr>
            <p:nvPr/>
          </p:nvSpPr>
          <p:spPr bwMode="auto">
            <a:xfrm>
              <a:off x="1763713" y="1570038"/>
              <a:ext cx="1223962" cy="338681"/>
            </a:xfrm>
            <a:prstGeom prst="rect">
              <a:avLst/>
            </a:prstGeom>
            <a:solidFill>
              <a:srgbClr val="3B4BBF"/>
            </a:solidFill>
            <a:ln w="28575" cap="rnd">
              <a:solidFill>
                <a:srgbClr val="00206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1600" b="1" dirty="0" err="1" smtClean="0">
                  <a:solidFill>
                    <a:srgbClr val="FFFFFF"/>
                  </a:solidFill>
                </a:rPr>
                <a:t>Polític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FF"/>
                  </a:solidFill>
                </a:rPr>
                <a:t>Directiu</a:t>
              </a:r>
              <a:endParaRPr lang="es-ES" sz="1600" b="1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5" name="Text Box 11"/>
          <p:cNvSpPr txBox="1">
            <a:spLocks noChangeArrowheads="1"/>
          </p:cNvSpPr>
          <p:nvPr/>
        </p:nvSpPr>
        <p:spPr bwMode="auto">
          <a:xfrm rot="5400000" flipH="1">
            <a:off x="10331606" y="4500841"/>
            <a:ext cx="2655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dirty="0" err="1" smtClean="0">
                <a:solidFill>
                  <a:srgbClr val="000000"/>
                </a:solidFill>
              </a:rPr>
              <a:t>Interoperabilitat</a:t>
            </a:r>
            <a:endParaRPr lang="es-ES" b="1" dirty="0" smtClean="0">
              <a:solidFill>
                <a:srgbClr val="000000"/>
              </a:solidFill>
            </a:endParaRPr>
          </a:p>
        </p:txBody>
      </p:sp>
      <p:grpSp>
        <p:nvGrpSpPr>
          <p:cNvPr id="136" name="135 Grupo"/>
          <p:cNvGrpSpPr>
            <a:grpSpLocks/>
          </p:cNvGrpSpPr>
          <p:nvPr/>
        </p:nvGrpSpPr>
        <p:grpSpPr bwMode="auto">
          <a:xfrm>
            <a:off x="9874380" y="2708276"/>
            <a:ext cx="1556140" cy="3857625"/>
            <a:chOff x="7494588" y="2708275"/>
            <a:chExt cx="1181100" cy="3857625"/>
          </a:xfrm>
        </p:grpSpPr>
        <p:sp>
          <p:nvSpPr>
            <p:cNvPr id="137" name="AutoShape 12"/>
            <p:cNvSpPr>
              <a:spLocks noChangeArrowheads="1"/>
            </p:cNvSpPr>
            <p:nvPr/>
          </p:nvSpPr>
          <p:spPr bwMode="auto">
            <a:xfrm>
              <a:off x="7494588" y="2708275"/>
              <a:ext cx="1152525" cy="3857625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28575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ca-ES" smtClean="0">
                <a:solidFill>
                  <a:srgbClr val="000000"/>
                </a:solidFill>
              </a:endParaRPr>
            </a:p>
          </p:txBody>
        </p:sp>
        <p:sp>
          <p:nvSpPr>
            <p:cNvPr id="138" name="AutoShape 13"/>
            <p:cNvSpPr>
              <a:spLocks noChangeArrowheads="1"/>
            </p:cNvSpPr>
            <p:nvPr/>
          </p:nvSpPr>
          <p:spPr bwMode="auto">
            <a:xfrm>
              <a:off x="7570788" y="3557588"/>
              <a:ext cx="990600" cy="6477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CC66"/>
                </a:gs>
              </a:gsLst>
              <a:lin ang="1890000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ca-ES" smtClean="0">
                <a:solidFill>
                  <a:srgbClr val="000000"/>
                </a:solidFill>
              </a:endParaRPr>
            </a:p>
          </p:txBody>
        </p:sp>
        <p:sp>
          <p:nvSpPr>
            <p:cNvPr id="139" name="Text Box 14"/>
            <p:cNvSpPr txBox="1">
              <a:spLocks noChangeArrowheads="1"/>
            </p:cNvSpPr>
            <p:nvPr/>
          </p:nvSpPr>
          <p:spPr bwMode="auto">
            <a:xfrm>
              <a:off x="7494588" y="3670300"/>
              <a:ext cx="11366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1000" b="1" dirty="0" err="1" smtClean="0">
                  <a:solidFill>
                    <a:srgbClr val="FFFFFF"/>
                  </a:solidFill>
                </a:rPr>
                <a:t>Administració</a:t>
              </a:r>
              <a:r>
                <a:rPr lang="es-ES" sz="10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000" b="1" dirty="0" err="1" smtClean="0">
                  <a:solidFill>
                    <a:srgbClr val="FFFFFF"/>
                  </a:solidFill>
                </a:rPr>
                <a:t>Autonòmica</a:t>
              </a:r>
              <a:endParaRPr lang="es-ES" sz="10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40" name="AutoShape 15"/>
            <p:cNvSpPr>
              <a:spLocks noChangeArrowheads="1"/>
            </p:cNvSpPr>
            <p:nvPr/>
          </p:nvSpPr>
          <p:spPr bwMode="auto">
            <a:xfrm>
              <a:off x="7570788" y="4267200"/>
              <a:ext cx="990600" cy="6461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3366"/>
                </a:gs>
                <a:gs pos="100000">
                  <a:srgbClr val="CC3399"/>
                </a:gs>
              </a:gsLst>
              <a:lin ang="18900000" scaled="1"/>
            </a:gradFill>
            <a:ln w="9525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ca-ES" smtClean="0">
                <a:solidFill>
                  <a:srgbClr val="000000"/>
                </a:solidFill>
              </a:endParaRPr>
            </a:p>
          </p:txBody>
        </p:sp>
        <p:sp>
          <p:nvSpPr>
            <p:cNvPr id="141" name="AutoShape 16"/>
            <p:cNvSpPr>
              <a:spLocks noChangeArrowheads="1"/>
            </p:cNvSpPr>
            <p:nvPr/>
          </p:nvSpPr>
          <p:spPr bwMode="auto">
            <a:xfrm>
              <a:off x="7570788" y="2860675"/>
              <a:ext cx="990600" cy="6461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18900000" scaled="1"/>
            </a:gradFill>
            <a:ln w="9525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ca-ES" smtClean="0">
                <a:solidFill>
                  <a:srgbClr val="000000"/>
                </a:solidFill>
              </a:endParaRPr>
            </a:p>
          </p:txBody>
        </p:sp>
        <p:sp>
          <p:nvSpPr>
            <p:cNvPr id="142" name="Text Box 17"/>
            <p:cNvSpPr txBox="1">
              <a:spLocks noChangeArrowheads="1"/>
            </p:cNvSpPr>
            <p:nvPr/>
          </p:nvSpPr>
          <p:spPr bwMode="auto">
            <a:xfrm>
              <a:off x="7781925" y="6180138"/>
              <a:ext cx="5762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b="1" smtClean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143" name="Text Box 18"/>
            <p:cNvSpPr txBox="1">
              <a:spLocks noChangeArrowheads="1"/>
            </p:cNvSpPr>
            <p:nvPr/>
          </p:nvSpPr>
          <p:spPr bwMode="auto">
            <a:xfrm>
              <a:off x="7507288" y="4386263"/>
              <a:ext cx="11223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_tradnl" sz="1000" b="1" dirty="0" err="1" smtClean="0">
                  <a:solidFill>
                    <a:srgbClr val="FFFFFF"/>
                  </a:solidFill>
                </a:rPr>
                <a:t>Administració</a:t>
              </a:r>
              <a:r>
                <a:rPr lang="es-ES_tradnl" sz="1000" b="1" dirty="0" smtClean="0">
                  <a:solidFill>
                    <a:srgbClr val="FFFFFF"/>
                  </a:solidFill>
                </a:rPr>
                <a:t> Local</a:t>
              </a:r>
              <a:endParaRPr lang="es-ES" sz="10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44" name="AutoShape 19"/>
            <p:cNvSpPr>
              <a:spLocks noChangeArrowheads="1"/>
            </p:cNvSpPr>
            <p:nvPr/>
          </p:nvSpPr>
          <p:spPr bwMode="auto">
            <a:xfrm>
              <a:off x="7570788" y="4975225"/>
              <a:ext cx="990600" cy="6461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/>
                </a:gs>
                <a:gs pos="100000">
                  <a:srgbClr val="FF9966"/>
                </a:gs>
              </a:gsLst>
              <a:lin ang="189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ca-ES" smtClean="0">
                <a:solidFill>
                  <a:srgbClr val="000000"/>
                </a:solidFill>
              </a:endParaRPr>
            </a:p>
          </p:txBody>
        </p:sp>
        <p:sp>
          <p:nvSpPr>
            <p:cNvPr id="145" name="Text Box 20"/>
            <p:cNvSpPr txBox="1">
              <a:spLocks noChangeArrowheads="1"/>
            </p:cNvSpPr>
            <p:nvPr/>
          </p:nvSpPr>
          <p:spPr bwMode="auto">
            <a:xfrm>
              <a:off x="7494588" y="5072063"/>
              <a:ext cx="11366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1000" b="1" dirty="0" smtClean="0">
                  <a:solidFill>
                    <a:srgbClr val="FFFFFF"/>
                  </a:solidFill>
                </a:rPr>
                <a:t>Banca Electrònica</a:t>
              </a:r>
            </a:p>
          </p:txBody>
        </p:sp>
        <p:sp>
          <p:nvSpPr>
            <p:cNvPr id="146" name="Text Box 21"/>
            <p:cNvSpPr txBox="1">
              <a:spLocks noChangeArrowheads="1"/>
            </p:cNvSpPr>
            <p:nvPr/>
          </p:nvSpPr>
          <p:spPr bwMode="auto">
            <a:xfrm>
              <a:off x="7524750" y="2886075"/>
              <a:ext cx="111442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1000" b="1" dirty="0" err="1" smtClean="0">
                  <a:solidFill>
                    <a:srgbClr val="FFFFFF"/>
                  </a:solidFill>
                </a:rPr>
                <a:t>Administració</a:t>
              </a:r>
              <a:r>
                <a:rPr lang="es-ES" sz="1000" b="1" dirty="0" smtClean="0">
                  <a:solidFill>
                    <a:srgbClr val="FFFFFF"/>
                  </a:solidFill>
                </a:rPr>
                <a:t> General de </a:t>
              </a:r>
              <a:r>
                <a:rPr lang="es-ES" sz="1000" b="1" dirty="0" err="1" smtClean="0">
                  <a:solidFill>
                    <a:srgbClr val="FFFFFF"/>
                  </a:solidFill>
                </a:rPr>
                <a:t>l’Estat</a:t>
              </a:r>
              <a:endParaRPr lang="es-ES" sz="10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47" name="AutoShape 63"/>
            <p:cNvSpPr>
              <a:spLocks noChangeArrowheads="1"/>
            </p:cNvSpPr>
            <p:nvPr/>
          </p:nvSpPr>
          <p:spPr bwMode="auto">
            <a:xfrm>
              <a:off x="7573963" y="5681663"/>
              <a:ext cx="990600" cy="64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56CC5"/>
                </a:gs>
                <a:gs pos="100000">
                  <a:srgbClr val="3B4BBF"/>
                </a:gs>
              </a:gsLst>
              <a:lin ang="18900000" scaled="1"/>
            </a:gradFill>
            <a:ln w="9525">
              <a:solidFill>
                <a:srgbClr val="3B4BB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ca-ES" smtClean="0">
                <a:solidFill>
                  <a:srgbClr val="000000"/>
                </a:solidFill>
              </a:endParaRPr>
            </a:p>
          </p:txBody>
        </p:sp>
        <p:sp>
          <p:nvSpPr>
            <p:cNvPr id="148" name="Text Box 64"/>
            <p:cNvSpPr txBox="1">
              <a:spLocks noChangeArrowheads="1"/>
            </p:cNvSpPr>
            <p:nvPr/>
          </p:nvSpPr>
          <p:spPr bwMode="auto">
            <a:xfrm>
              <a:off x="7497763" y="5805488"/>
              <a:ext cx="117792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1000" b="1" dirty="0" err="1" smtClean="0">
                  <a:solidFill>
                    <a:srgbClr val="FFFFFF"/>
                  </a:solidFill>
                </a:rPr>
                <a:t>Altres</a:t>
              </a:r>
              <a:r>
                <a:rPr lang="es-ES" sz="10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000" b="1" dirty="0" err="1" smtClean="0">
                  <a:solidFill>
                    <a:srgbClr val="FFFFFF"/>
                  </a:solidFill>
                </a:rPr>
                <a:t>Entitats</a:t>
              </a:r>
              <a:r>
                <a:rPr lang="es-ES" sz="10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000" b="1" dirty="0" err="1" smtClean="0">
                  <a:solidFill>
                    <a:srgbClr val="FFFFFF"/>
                  </a:solidFill>
                </a:rPr>
                <a:t>Privades</a:t>
              </a:r>
              <a:endParaRPr lang="es-ES" sz="1000" b="1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49" name="148 Grupo"/>
          <p:cNvGrpSpPr>
            <a:grpSpLocks/>
          </p:cNvGrpSpPr>
          <p:nvPr/>
        </p:nvGrpSpPr>
        <p:grpSpPr bwMode="auto">
          <a:xfrm>
            <a:off x="5782400" y="687546"/>
            <a:ext cx="1763207" cy="1331280"/>
            <a:chOff x="4354513" y="844549"/>
            <a:chExt cx="1338262" cy="1331869"/>
          </a:xfrm>
        </p:grpSpPr>
        <p:pic>
          <p:nvPicPr>
            <p:cNvPr id="150" name="Picture 87" descr="Fotolia_11890068_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513" y="844549"/>
              <a:ext cx="1338262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Text Box 83"/>
            <p:cNvSpPr txBox="1">
              <a:spLocks noChangeArrowheads="1"/>
            </p:cNvSpPr>
            <p:nvPr/>
          </p:nvSpPr>
          <p:spPr bwMode="auto">
            <a:xfrm>
              <a:off x="4427538" y="1591643"/>
              <a:ext cx="1079500" cy="584775"/>
            </a:xfrm>
            <a:prstGeom prst="rect">
              <a:avLst/>
            </a:prstGeom>
            <a:solidFill>
              <a:srgbClr val="3B4BBF"/>
            </a:solidFill>
            <a:ln w="28575" cap="rnd">
              <a:solidFill>
                <a:srgbClr val="00206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1600" b="1" dirty="0" err="1" smtClean="0">
                  <a:solidFill>
                    <a:srgbClr val="FFFFFF"/>
                  </a:solidFill>
                </a:rPr>
                <a:t>Gestió</a:t>
              </a:r>
              <a:r>
                <a:rPr lang="es-ES" sz="1600" b="1" dirty="0" smtClean="0">
                  <a:solidFill>
                    <a:srgbClr val="FFFFFF"/>
                  </a:solidFill>
                </a:rPr>
                <a:t> Interna</a:t>
              </a:r>
            </a:p>
          </p:txBody>
        </p:sp>
      </p:grpSp>
      <p:grpSp>
        <p:nvGrpSpPr>
          <p:cNvPr id="152" name="151 Grupo"/>
          <p:cNvGrpSpPr>
            <a:grpSpLocks/>
          </p:cNvGrpSpPr>
          <p:nvPr/>
        </p:nvGrpSpPr>
        <p:grpSpPr bwMode="auto">
          <a:xfrm>
            <a:off x="4417431" y="3040062"/>
            <a:ext cx="1717193" cy="1195842"/>
            <a:chOff x="3323334" y="3021014"/>
            <a:chExt cx="1303747" cy="1089327"/>
          </a:xfrm>
        </p:grpSpPr>
        <p:pic>
          <p:nvPicPr>
            <p:cNvPr id="153" name="21 Imagen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334" y="3129924"/>
              <a:ext cx="672602" cy="659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" name="122 Grupo"/>
            <p:cNvGrpSpPr>
              <a:grpSpLocks/>
            </p:cNvGrpSpPr>
            <p:nvPr/>
          </p:nvGrpSpPr>
          <p:grpSpPr bwMode="auto">
            <a:xfrm>
              <a:off x="3545866" y="3021014"/>
              <a:ext cx="1081215" cy="1089327"/>
              <a:chOff x="4145067" y="3021013"/>
              <a:chExt cx="1408462" cy="1298934"/>
            </a:xfrm>
          </p:grpSpPr>
          <p:pic>
            <p:nvPicPr>
              <p:cNvPr id="155" name="Picture 48" descr="Databas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102" y="3021013"/>
                <a:ext cx="1190625" cy="1190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6" name="Text Box 49"/>
              <p:cNvSpPr txBox="1">
                <a:spLocks noChangeArrowheads="1"/>
              </p:cNvSpPr>
              <p:nvPr/>
            </p:nvSpPr>
            <p:spPr bwMode="auto">
              <a:xfrm>
                <a:off x="4145067" y="3726548"/>
                <a:ext cx="1408462" cy="593399"/>
              </a:xfrm>
              <a:prstGeom prst="rect">
                <a:avLst/>
              </a:prstGeom>
              <a:solidFill>
                <a:srgbClr val="EAEAEA"/>
              </a:solidFill>
              <a:ln w="28575" algn="ctr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s-ES" sz="800" b="1" dirty="0" err="1" smtClean="0">
                    <a:solidFill>
                      <a:srgbClr val="FF0000"/>
                    </a:solidFill>
                  </a:rPr>
                  <a:t>Nucli</a:t>
                </a:r>
                <a:r>
                  <a:rPr lang="es-ES" sz="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ES" sz="800" b="1" dirty="0" err="1" smtClean="0">
                    <a:solidFill>
                      <a:srgbClr val="FF0000"/>
                    </a:solidFill>
                  </a:rPr>
                  <a:t>d’Informació</a:t>
                </a:r>
                <a:r>
                  <a:rPr lang="es-ES" sz="800" b="1" dirty="0" smtClean="0">
                    <a:solidFill>
                      <a:srgbClr val="FF0000"/>
                    </a:solidFill>
                  </a:rPr>
                  <a:t>  de Base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s-ES" sz="900" b="1" dirty="0" err="1" smtClean="0">
                    <a:solidFill>
                      <a:srgbClr val="FF0000"/>
                    </a:solidFill>
                  </a:rPr>
                  <a:t>GenNCL</a:t>
                </a:r>
                <a:endParaRPr lang="es-ES" sz="900" b="1" dirty="0" smtClean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57" name="15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12" y="1450657"/>
            <a:ext cx="3626811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15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23" y="1989139"/>
            <a:ext cx="334235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" name="158 Grupo"/>
          <p:cNvGrpSpPr>
            <a:grpSpLocks/>
          </p:cNvGrpSpPr>
          <p:nvPr/>
        </p:nvGrpSpPr>
        <p:grpSpPr bwMode="auto">
          <a:xfrm>
            <a:off x="5988213" y="2898776"/>
            <a:ext cx="1744383" cy="1095375"/>
            <a:chOff x="2128382" y="3150586"/>
            <a:chExt cx="1231062" cy="1014124"/>
          </a:xfrm>
        </p:grpSpPr>
        <p:pic>
          <p:nvPicPr>
            <p:cNvPr id="160" name="20 Imagen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382" y="3165632"/>
              <a:ext cx="868361" cy="86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54" descr="Databas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453" y="3150586"/>
              <a:ext cx="913991" cy="998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2" name="Text Box 55"/>
            <p:cNvSpPr txBox="1">
              <a:spLocks noChangeArrowheads="1"/>
            </p:cNvSpPr>
            <p:nvPr/>
          </p:nvSpPr>
          <p:spPr bwMode="auto">
            <a:xfrm>
              <a:off x="2618445" y="3658922"/>
              <a:ext cx="720334" cy="505788"/>
            </a:xfrm>
            <a:prstGeom prst="rect">
              <a:avLst/>
            </a:prstGeom>
            <a:solidFill>
              <a:srgbClr val="EAEAEA"/>
            </a:solidFill>
            <a:ln w="28575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800" b="1" dirty="0" smtClean="0">
                  <a:solidFill>
                    <a:srgbClr val="FF0000"/>
                  </a:solidFill>
                </a:rPr>
                <a:t>Gestor de </a:t>
              </a:r>
              <a:r>
                <a:rPr lang="es-ES" sz="800" b="1" dirty="0" err="1" smtClean="0">
                  <a:solidFill>
                    <a:srgbClr val="FF0000"/>
                  </a:solidFill>
                </a:rPr>
                <a:t>Processos</a:t>
              </a:r>
              <a:endParaRPr lang="es-ES" sz="800" b="1" dirty="0" smtClean="0">
                <a:solidFill>
                  <a:srgbClr val="FF0000"/>
                </a:solidFill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800" b="1" dirty="0" smtClean="0">
                  <a:solidFill>
                    <a:srgbClr val="FF0000"/>
                  </a:solidFill>
                </a:rPr>
                <a:t> </a:t>
              </a:r>
              <a:r>
                <a:rPr lang="es-ES" sz="900" b="1" dirty="0" err="1" smtClean="0">
                  <a:solidFill>
                    <a:srgbClr val="FF0000"/>
                  </a:solidFill>
                </a:rPr>
                <a:t>GenBPM</a:t>
              </a:r>
              <a:endParaRPr lang="es-ES" sz="9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63" name="162 Grupo"/>
          <p:cNvGrpSpPr>
            <a:grpSpLocks/>
          </p:cNvGrpSpPr>
          <p:nvPr/>
        </p:nvGrpSpPr>
        <p:grpSpPr bwMode="auto">
          <a:xfrm>
            <a:off x="2702330" y="2884488"/>
            <a:ext cx="1717193" cy="1168578"/>
            <a:chOff x="2192396" y="2780928"/>
            <a:chExt cx="1225028" cy="1061718"/>
          </a:xfrm>
        </p:grpSpPr>
        <p:pic>
          <p:nvPicPr>
            <p:cNvPr id="164" name="22 Imagen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924944"/>
              <a:ext cx="645624" cy="645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54" descr="Databas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396" y="2780928"/>
              <a:ext cx="913991" cy="998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" name="Text Box 55"/>
            <p:cNvSpPr txBox="1">
              <a:spLocks noChangeArrowheads="1"/>
            </p:cNvSpPr>
            <p:nvPr/>
          </p:nvSpPr>
          <p:spPr bwMode="auto">
            <a:xfrm>
              <a:off x="2267002" y="3346299"/>
              <a:ext cx="802759" cy="496347"/>
            </a:xfrm>
            <a:prstGeom prst="rect">
              <a:avLst/>
            </a:prstGeom>
            <a:solidFill>
              <a:srgbClr val="EAEAEA"/>
            </a:solidFill>
            <a:ln w="28575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800" b="1" dirty="0" smtClean="0">
                  <a:solidFill>
                    <a:srgbClr val="FF0000"/>
                  </a:solidFill>
                </a:rPr>
                <a:t>Servidor </a:t>
              </a:r>
              <a:r>
                <a:rPr lang="es-ES" sz="800" b="1" dirty="0" err="1" smtClean="0">
                  <a:solidFill>
                    <a:srgbClr val="FF0000"/>
                  </a:solidFill>
                </a:rPr>
                <a:t>d’Informació</a:t>
              </a:r>
              <a:endParaRPr lang="es-ES" sz="800" b="1" dirty="0" smtClean="0">
                <a:solidFill>
                  <a:srgbClr val="FF0000"/>
                </a:solidFill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400" b="1" dirty="0" smtClean="0">
                  <a:solidFill>
                    <a:srgbClr val="FF0000"/>
                  </a:solidFill>
                </a:rPr>
                <a:t> </a:t>
              </a:r>
              <a:r>
                <a:rPr lang="es-ES" sz="900" b="1" dirty="0" err="1" smtClean="0">
                  <a:solidFill>
                    <a:srgbClr val="FF0000"/>
                  </a:solidFill>
                </a:rPr>
                <a:t>GenIS</a:t>
              </a:r>
              <a:endParaRPr lang="es-ES" sz="9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67" name="166 Grupo"/>
          <p:cNvGrpSpPr/>
          <p:nvPr/>
        </p:nvGrpSpPr>
        <p:grpSpPr>
          <a:xfrm>
            <a:off x="3746816" y="685924"/>
            <a:ext cx="2027009" cy="1086892"/>
            <a:chOff x="2843808" y="692696"/>
            <a:chExt cx="1538486" cy="1086892"/>
          </a:xfrm>
        </p:grpSpPr>
        <p:pic>
          <p:nvPicPr>
            <p:cNvPr id="168" name="Picture 2" descr="http://icon-icons.com/icons2/72/PNG/256/mobile_phone_14388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692696"/>
              <a:ext cx="569912" cy="569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9" name="168 Grupo"/>
            <p:cNvGrpSpPr>
              <a:grpSpLocks/>
            </p:cNvGrpSpPr>
            <p:nvPr/>
          </p:nvGrpSpPr>
          <p:grpSpPr bwMode="auto">
            <a:xfrm>
              <a:off x="2843808" y="765175"/>
              <a:ext cx="1538486" cy="1014413"/>
              <a:chOff x="2817614" y="765175"/>
              <a:chExt cx="1538486" cy="1014829"/>
            </a:xfrm>
          </p:grpSpPr>
          <p:pic>
            <p:nvPicPr>
              <p:cNvPr id="170" name="Picture 88" descr="Fotolia_4599030_S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7614" y="765175"/>
                <a:ext cx="1392237" cy="927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" name="Text Box 82"/>
              <p:cNvSpPr txBox="1">
                <a:spLocks noChangeArrowheads="1"/>
              </p:cNvSpPr>
              <p:nvPr/>
            </p:nvSpPr>
            <p:spPr bwMode="auto">
              <a:xfrm>
                <a:off x="3033713" y="1441450"/>
                <a:ext cx="1322387" cy="338554"/>
              </a:xfrm>
              <a:prstGeom prst="rect">
                <a:avLst/>
              </a:prstGeom>
              <a:solidFill>
                <a:srgbClr val="3B4BBF"/>
              </a:solidFill>
              <a:ln w="28575" cap="rnd">
                <a:solidFill>
                  <a:srgbClr val="00206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s-ES" sz="1600" b="1" dirty="0" err="1" smtClean="0">
                    <a:solidFill>
                      <a:srgbClr val="FFFFFF"/>
                    </a:solidFill>
                  </a:rPr>
                  <a:t>Ciutadà</a:t>
                </a:r>
                <a:endParaRPr lang="es-ES" sz="1600" b="1" dirty="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72" name="171 Grupo"/>
          <p:cNvGrpSpPr>
            <a:grpSpLocks/>
          </p:cNvGrpSpPr>
          <p:nvPr/>
        </p:nvGrpSpPr>
        <p:grpSpPr bwMode="auto">
          <a:xfrm>
            <a:off x="3218919" y="4994726"/>
            <a:ext cx="1215212" cy="1239282"/>
            <a:chOff x="2524125" y="5213907"/>
            <a:chExt cx="922338" cy="1239282"/>
          </a:xfrm>
        </p:grpSpPr>
        <p:sp>
          <p:nvSpPr>
            <p:cNvPr id="173" name="AutoShape 29"/>
            <p:cNvSpPr>
              <a:spLocks noChangeArrowheads="1"/>
            </p:cNvSpPr>
            <p:nvPr/>
          </p:nvSpPr>
          <p:spPr bwMode="auto">
            <a:xfrm>
              <a:off x="2695575" y="6092826"/>
              <a:ext cx="504825" cy="360363"/>
            </a:xfrm>
            <a:prstGeom prst="flowChartAlternateProcess">
              <a:avLst/>
            </a:prstGeom>
            <a:solidFill>
              <a:srgbClr val="DDDDDD"/>
            </a:solidFill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sz="1000" dirty="0" smtClean="0">
                  <a:solidFill>
                    <a:srgbClr val="000000"/>
                  </a:solidFill>
                </a:rPr>
                <a:t>App</a:t>
              </a:r>
              <a:r>
                <a:rPr lang="es-ES" sz="1000" baseline="-25000" dirty="0" smtClean="0">
                  <a:solidFill>
                    <a:srgbClr val="000000"/>
                  </a:solidFill>
                </a:rPr>
                <a:t>2</a:t>
              </a:r>
            </a:p>
          </p:txBody>
        </p:sp>
        <p:pic>
          <p:nvPicPr>
            <p:cNvPr id="174" name="Picture 41" descr="Database 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25" y="5213907"/>
              <a:ext cx="922338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" name="Picture 43" descr="Back"/>
            <p:cNvPicPr>
              <a:picLocks noChangeAspect="1" noChangeArrowheads="1"/>
            </p:cNvPicPr>
            <p:nvPr/>
          </p:nvPicPr>
          <p:blipFill>
            <a:blip r:embed="rId17">
              <a:lum contrast="-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725" y="5780088"/>
              <a:ext cx="431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6" name="175 Grupo"/>
          <p:cNvGrpSpPr>
            <a:grpSpLocks/>
          </p:cNvGrpSpPr>
          <p:nvPr/>
        </p:nvGrpSpPr>
        <p:grpSpPr bwMode="auto">
          <a:xfrm>
            <a:off x="6070987" y="4724296"/>
            <a:ext cx="1720545" cy="1611312"/>
            <a:chOff x="4688825" y="4943476"/>
            <a:chExt cx="1305883" cy="1611312"/>
          </a:xfrm>
        </p:grpSpPr>
        <p:sp>
          <p:nvSpPr>
            <p:cNvPr id="177" name="AutoShape 30"/>
            <p:cNvSpPr>
              <a:spLocks noChangeArrowheads="1"/>
            </p:cNvSpPr>
            <p:nvPr/>
          </p:nvSpPr>
          <p:spPr bwMode="auto">
            <a:xfrm>
              <a:off x="5122863" y="6092826"/>
              <a:ext cx="504825" cy="360363"/>
            </a:xfrm>
            <a:prstGeom prst="flowChartAlternateProcess">
              <a:avLst/>
            </a:prstGeom>
            <a:solidFill>
              <a:srgbClr val="DDDDDD"/>
            </a:solidFill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sz="1000" dirty="0" err="1" smtClean="0">
                  <a:solidFill>
                    <a:srgbClr val="000000"/>
                  </a:solidFill>
                </a:rPr>
                <a:t>App</a:t>
              </a:r>
              <a:r>
                <a:rPr lang="es-ES" sz="1000" baseline="-25000" dirty="0" err="1" smtClean="0">
                  <a:solidFill>
                    <a:srgbClr val="000000"/>
                  </a:solidFill>
                </a:rPr>
                <a:t>N</a:t>
              </a:r>
              <a:endParaRPr lang="es-ES" sz="1000" baseline="-25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178" name="Group 33"/>
            <p:cNvGrpSpPr>
              <a:grpSpLocks/>
            </p:cNvGrpSpPr>
            <p:nvPr/>
          </p:nvGrpSpPr>
          <p:grpSpPr bwMode="auto">
            <a:xfrm>
              <a:off x="4688825" y="4943476"/>
              <a:ext cx="1305883" cy="1089025"/>
              <a:chOff x="3320" y="3069"/>
              <a:chExt cx="866" cy="686"/>
            </a:xfrm>
          </p:grpSpPr>
          <p:pic>
            <p:nvPicPr>
              <p:cNvPr id="181" name="Picture 34" descr="Database 1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0" y="3109"/>
                <a:ext cx="581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2" name="Group 35"/>
              <p:cNvGrpSpPr>
                <a:grpSpLocks/>
              </p:cNvGrpSpPr>
              <p:nvPr/>
            </p:nvGrpSpPr>
            <p:grpSpPr bwMode="auto">
              <a:xfrm>
                <a:off x="3478" y="3069"/>
                <a:ext cx="708" cy="686"/>
                <a:chOff x="4742" y="2875"/>
                <a:chExt cx="812" cy="777"/>
              </a:xfrm>
            </p:grpSpPr>
            <p:pic>
              <p:nvPicPr>
                <p:cNvPr id="183" name="Picture 36" descr="Database 2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" y="2875"/>
                  <a:ext cx="683" cy="5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4" name="Picture 37" descr="Database 2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42" y="3079"/>
                  <a:ext cx="682" cy="5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79" name="Picture 44" descr="Back"/>
            <p:cNvPicPr>
              <a:picLocks noChangeAspect="1" noChangeArrowheads="1"/>
            </p:cNvPicPr>
            <p:nvPr/>
          </p:nvPicPr>
          <p:blipFill>
            <a:blip r:embed="rId17">
              <a:lum contrast="-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788" y="5775326"/>
              <a:ext cx="431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0" name="Rectangle 47"/>
            <p:cNvSpPr>
              <a:spLocks noChangeArrowheads="1"/>
            </p:cNvSpPr>
            <p:nvPr/>
          </p:nvSpPr>
          <p:spPr bwMode="auto">
            <a:xfrm>
              <a:off x="4772025" y="6122988"/>
              <a:ext cx="504825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sz="1200" smtClean="0">
                  <a:solidFill>
                    <a:srgbClr val="000000"/>
                  </a:solidFill>
                </a:rPr>
                <a:t>…</a:t>
              </a:r>
            </a:p>
          </p:txBody>
        </p:sp>
      </p:grpSp>
      <p:grpSp>
        <p:nvGrpSpPr>
          <p:cNvPr id="185" name="184 Grupo"/>
          <p:cNvGrpSpPr>
            <a:grpSpLocks/>
          </p:cNvGrpSpPr>
          <p:nvPr/>
        </p:nvGrpSpPr>
        <p:grpSpPr bwMode="auto">
          <a:xfrm>
            <a:off x="4205311" y="4787398"/>
            <a:ext cx="2166884" cy="1548211"/>
            <a:chOff x="3272790" y="5006578"/>
            <a:chExt cx="1644650" cy="1548210"/>
          </a:xfrm>
        </p:grpSpPr>
        <p:sp>
          <p:nvSpPr>
            <p:cNvPr id="186" name="AutoShape 32"/>
            <p:cNvSpPr>
              <a:spLocks noChangeArrowheads="1"/>
            </p:cNvSpPr>
            <p:nvPr/>
          </p:nvSpPr>
          <p:spPr bwMode="auto">
            <a:xfrm>
              <a:off x="4269740" y="6092826"/>
              <a:ext cx="647700" cy="360363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66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sz="1000" smtClean="0">
                  <a:solidFill>
                    <a:srgbClr val="000000"/>
                  </a:solidFill>
                </a:rPr>
                <a:t>Genesys</a:t>
              </a:r>
              <a:r>
                <a:rPr lang="es-ES" sz="1000" baseline="-25000" smtClean="0">
                  <a:solidFill>
                    <a:srgbClr val="000000"/>
                  </a:solidFill>
                </a:rPr>
                <a:t>N</a:t>
              </a:r>
            </a:p>
          </p:txBody>
        </p:sp>
        <p:grpSp>
          <p:nvGrpSpPr>
            <p:cNvPr id="187" name="90 Grupo"/>
            <p:cNvGrpSpPr>
              <a:grpSpLocks/>
            </p:cNvGrpSpPr>
            <p:nvPr/>
          </p:nvGrpSpPr>
          <p:grpSpPr bwMode="auto">
            <a:xfrm>
              <a:off x="3272790" y="5006578"/>
              <a:ext cx="1597025" cy="1548210"/>
              <a:chOff x="3272790" y="5006578"/>
              <a:chExt cx="1597025" cy="1548210"/>
            </a:xfrm>
          </p:grpSpPr>
          <p:sp>
            <p:nvSpPr>
              <p:cNvPr id="188" name="Rectangle 27"/>
              <p:cNvSpPr>
                <a:spLocks noChangeArrowheads="1"/>
              </p:cNvSpPr>
              <p:nvPr/>
            </p:nvSpPr>
            <p:spPr bwMode="auto">
              <a:xfrm>
                <a:off x="3886200" y="6122988"/>
                <a:ext cx="504825" cy="431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sz="1200" smtClean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189" name="AutoShape 31"/>
              <p:cNvSpPr>
                <a:spLocks noChangeArrowheads="1"/>
              </p:cNvSpPr>
              <p:nvPr/>
            </p:nvSpPr>
            <p:spPr bwMode="auto">
              <a:xfrm>
                <a:off x="3349625" y="6092826"/>
                <a:ext cx="647700" cy="360363"/>
              </a:xfrm>
              <a:prstGeom prst="flowChartAlternate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sz="1000" smtClean="0">
                    <a:solidFill>
                      <a:srgbClr val="000000"/>
                    </a:solidFill>
                  </a:rPr>
                  <a:t>Genesys</a:t>
                </a:r>
                <a:r>
                  <a:rPr lang="es-ES" sz="1000" baseline="-25000" smtClean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pic>
            <p:nvPicPr>
              <p:cNvPr id="190" name="Picture 38" descr="Database 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2790" y="5006578"/>
                <a:ext cx="1597025" cy="1014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1" name="Text Box 39"/>
              <p:cNvSpPr txBox="1">
                <a:spLocks noChangeArrowheads="1"/>
              </p:cNvSpPr>
              <p:nvPr/>
            </p:nvSpPr>
            <p:spPr bwMode="auto">
              <a:xfrm>
                <a:off x="3335338" y="5487988"/>
                <a:ext cx="1439863" cy="290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s-ES" sz="1300" b="1" smtClean="0">
                    <a:solidFill>
                      <a:srgbClr val="808080"/>
                    </a:solidFill>
                  </a:rPr>
                  <a:t>Genesys</a:t>
                </a:r>
              </a:p>
            </p:txBody>
          </p:sp>
          <p:pic>
            <p:nvPicPr>
              <p:cNvPr id="192" name="Picture 45" descr="Forward"/>
              <p:cNvPicPr>
                <a:picLocks noChangeAspect="1" noChangeArrowheads="1"/>
              </p:cNvPicPr>
              <p:nvPr/>
            </p:nvPicPr>
            <p:blipFill>
              <a:blip r:embed="rId21">
                <a:lum bright="20000" contrast="-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9338" y="5765801"/>
                <a:ext cx="433388" cy="433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46" descr="Forward"/>
              <p:cNvPicPr>
                <a:picLocks noChangeAspect="1" noChangeArrowheads="1"/>
              </p:cNvPicPr>
              <p:nvPr/>
            </p:nvPicPr>
            <p:blipFill>
              <a:blip r:embed="rId21">
                <a:lum bright="20000" contrast="-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8460" y="5734051"/>
                <a:ext cx="433388" cy="433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4" name="193 Grupo"/>
          <p:cNvGrpSpPr>
            <a:grpSpLocks/>
          </p:cNvGrpSpPr>
          <p:nvPr/>
        </p:nvGrpSpPr>
        <p:grpSpPr bwMode="auto">
          <a:xfrm>
            <a:off x="2323720" y="4793700"/>
            <a:ext cx="1137823" cy="1440309"/>
            <a:chOff x="1844675" y="5012879"/>
            <a:chExt cx="863600" cy="1440310"/>
          </a:xfrm>
        </p:grpSpPr>
        <p:sp>
          <p:nvSpPr>
            <p:cNvPr id="195" name="AutoShape 28"/>
            <p:cNvSpPr>
              <a:spLocks noChangeArrowheads="1"/>
            </p:cNvSpPr>
            <p:nvPr/>
          </p:nvSpPr>
          <p:spPr bwMode="auto">
            <a:xfrm>
              <a:off x="2006600" y="6092826"/>
              <a:ext cx="504825" cy="360363"/>
            </a:xfrm>
            <a:prstGeom prst="flowChartAlternateProcess">
              <a:avLst/>
            </a:prstGeom>
            <a:solidFill>
              <a:srgbClr val="DDDDDD"/>
            </a:solidFill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sz="1000" dirty="0" smtClean="0">
                  <a:solidFill>
                    <a:srgbClr val="000000"/>
                  </a:solidFill>
                </a:rPr>
                <a:t>App</a:t>
              </a:r>
              <a:r>
                <a:rPr lang="es-ES" sz="1000" baseline="-25000" dirty="0" smtClean="0">
                  <a:solidFill>
                    <a:srgbClr val="000000"/>
                  </a:solidFill>
                </a:rPr>
                <a:t>1</a:t>
              </a:r>
            </a:p>
          </p:txBody>
        </p:sp>
        <p:pic>
          <p:nvPicPr>
            <p:cNvPr id="196" name="Picture 40" descr="Databas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675" y="5012879"/>
              <a:ext cx="8636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42" descr="Back"/>
            <p:cNvPicPr>
              <a:picLocks noChangeAspect="1" noChangeArrowheads="1"/>
            </p:cNvPicPr>
            <p:nvPr/>
          </p:nvPicPr>
          <p:blipFill>
            <a:blip r:embed="rId17">
              <a:lum contrast="-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338" y="5775326"/>
              <a:ext cx="431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8" name="197 Rectángulo"/>
          <p:cNvSpPr/>
          <p:nvPr/>
        </p:nvSpPr>
        <p:spPr>
          <a:xfrm>
            <a:off x="1159575" y="6385134"/>
            <a:ext cx="7725484" cy="333375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ES" dirty="0" smtClean="0"/>
              <a:t>Gestor Documental</a:t>
            </a:r>
            <a:endParaRPr lang="ca-ES" dirty="0"/>
          </a:p>
        </p:txBody>
      </p:sp>
      <p:sp>
        <p:nvSpPr>
          <p:cNvPr id="199" name="198 Flecha derecha"/>
          <p:cNvSpPr/>
          <p:nvPr/>
        </p:nvSpPr>
        <p:spPr>
          <a:xfrm rot="5400000">
            <a:off x="7335041" y="5107743"/>
            <a:ext cx="2143920" cy="691440"/>
          </a:xfrm>
          <a:prstGeom prst="rightArrow">
            <a:avLst>
              <a:gd name="adj1" fmla="val 50000"/>
              <a:gd name="adj2" fmla="val 7494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00" name="199 Grupo"/>
          <p:cNvGrpSpPr>
            <a:grpSpLocks/>
          </p:cNvGrpSpPr>
          <p:nvPr/>
        </p:nvGrpSpPr>
        <p:grpSpPr bwMode="auto">
          <a:xfrm>
            <a:off x="7776519" y="3407142"/>
            <a:ext cx="1568690" cy="1098550"/>
            <a:chOff x="5468938" y="3216275"/>
            <a:chExt cx="1550987" cy="1310478"/>
          </a:xfrm>
        </p:grpSpPr>
        <p:pic>
          <p:nvPicPr>
            <p:cNvPr id="201" name="Picture 50" descr="documents copia"/>
            <p:cNvPicPr>
              <a:picLocks noChangeAspect="1" noChangeArrowheads="1"/>
            </p:cNvPicPr>
            <p:nvPr/>
          </p:nvPicPr>
          <p:blipFill>
            <a:blip r:embed="rId2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794">
              <a:off x="6175375" y="3675063"/>
              <a:ext cx="84455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51" descr="Databas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938" y="3216275"/>
              <a:ext cx="119062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Text Box 52"/>
            <p:cNvSpPr txBox="1">
              <a:spLocks noChangeArrowheads="1"/>
            </p:cNvSpPr>
            <p:nvPr/>
          </p:nvSpPr>
          <p:spPr bwMode="auto">
            <a:xfrm>
              <a:off x="5508230" y="3875180"/>
              <a:ext cx="1089828" cy="651573"/>
            </a:xfrm>
            <a:prstGeom prst="rect">
              <a:avLst/>
            </a:prstGeom>
            <a:solidFill>
              <a:srgbClr val="EAEAEA"/>
            </a:solidFill>
            <a:ln w="28575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800" b="1" dirty="0" smtClean="0">
                  <a:solidFill>
                    <a:srgbClr val="FF0000"/>
                  </a:solidFill>
                </a:rPr>
                <a:t>Gestor de </a:t>
              </a:r>
              <a:r>
                <a:rPr lang="es-ES" sz="800" b="1" dirty="0" err="1" smtClean="0">
                  <a:solidFill>
                    <a:srgbClr val="FF0000"/>
                  </a:solidFill>
                </a:rPr>
                <a:t>Documents</a:t>
              </a:r>
              <a:endParaRPr lang="es-ES" sz="800" b="1" dirty="0" smtClean="0">
                <a:solidFill>
                  <a:srgbClr val="FF0000"/>
                </a:solidFill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900" b="1" dirty="0" err="1" smtClean="0">
                  <a:solidFill>
                    <a:srgbClr val="FF0000"/>
                  </a:solidFill>
                </a:rPr>
                <a:t>GenDOC</a:t>
              </a:r>
              <a:endParaRPr lang="es-ES" sz="9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04" name="2 Título"/>
          <p:cNvSpPr txBox="1">
            <a:spLocks/>
          </p:cNvSpPr>
          <p:nvPr/>
        </p:nvSpPr>
        <p:spPr>
          <a:xfrm>
            <a:off x="8246786" y="23178"/>
            <a:ext cx="4107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ln>
                  <a:noFill/>
                </a:ln>
                <a:solidFill>
                  <a:srgbClr val="08AC18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a-ES" dirty="0" smtClean="0">
                <a:solidFill>
                  <a:schemeClr val="tx2"/>
                </a:solidFill>
                <a:latin typeface="+mj-lt"/>
              </a:rPr>
              <a:t>Model</a:t>
            </a:r>
            <a:endParaRPr lang="ca-E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44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0" grpId="0" animBg="1"/>
      <p:bldP spid="111" grpId="0"/>
      <p:bldP spid="118" grpId="0"/>
      <p:bldP spid="124" grpId="0"/>
      <p:bldP spid="125" grpId="0" animBg="1"/>
      <p:bldP spid="130" grpId="0" animBg="1"/>
      <p:bldP spid="131" grpId="0"/>
      <p:bldP spid="135" grpId="0"/>
      <p:bldP spid="198" grpId="0" animBg="1"/>
      <p:bldP spid="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70 Diagrama"/>
          <p:cNvGraphicFramePr/>
          <p:nvPr>
            <p:extLst>
              <p:ext uri="{D42A27DB-BD31-4B8C-83A1-F6EECF244321}">
                <p14:modId xmlns:p14="http://schemas.microsoft.com/office/powerpoint/2010/main" val="2930215336"/>
              </p:ext>
            </p:extLst>
          </p:nvPr>
        </p:nvGraphicFramePr>
        <p:xfrm>
          <a:off x="934131" y="1098330"/>
          <a:ext cx="10501025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2" name="71 Grupo"/>
          <p:cNvGrpSpPr/>
          <p:nvPr/>
        </p:nvGrpSpPr>
        <p:grpSpPr>
          <a:xfrm>
            <a:off x="1192082" y="2278606"/>
            <a:ext cx="1987400" cy="416763"/>
            <a:chOff x="190474" y="3834332"/>
            <a:chExt cx="1508423" cy="633104"/>
          </a:xfrm>
          <a:solidFill>
            <a:schemeClr val="accent1">
              <a:lumMod val="75000"/>
            </a:schemeClr>
          </a:solidFill>
        </p:grpSpPr>
        <p:sp>
          <p:nvSpPr>
            <p:cNvPr id="73" name="72 Rectángulo redondeado"/>
            <p:cNvSpPr/>
            <p:nvPr/>
          </p:nvSpPr>
          <p:spPr>
            <a:xfrm>
              <a:off x="190474" y="3834332"/>
              <a:ext cx="1508423" cy="63310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73 Rectángulo"/>
            <p:cNvSpPr/>
            <p:nvPr/>
          </p:nvSpPr>
          <p:spPr>
            <a:xfrm>
              <a:off x="209017" y="3852875"/>
              <a:ext cx="1471337" cy="596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 err="1" smtClean="0"/>
                <a:t>e.FACT</a:t>
              </a:r>
              <a:endParaRPr lang="es-ES" sz="1800" kern="1200" dirty="0"/>
            </a:p>
          </p:txBody>
        </p:sp>
      </p:grpSp>
      <p:grpSp>
        <p:nvGrpSpPr>
          <p:cNvPr id="75" name="74 Grupo"/>
          <p:cNvGrpSpPr/>
          <p:nvPr/>
        </p:nvGrpSpPr>
        <p:grpSpPr>
          <a:xfrm>
            <a:off x="3853398" y="2975280"/>
            <a:ext cx="1987400" cy="610665"/>
            <a:chOff x="2217419" y="3547308"/>
            <a:chExt cx="1508423" cy="1650066"/>
          </a:xfrm>
          <a:solidFill>
            <a:schemeClr val="accent1">
              <a:lumMod val="75000"/>
            </a:schemeClr>
          </a:solidFill>
        </p:grpSpPr>
        <p:sp>
          <p:nvSpPr>
            <p:cNvPr id="76" name="75 Rectángulo redondeado"/>
            <p:cNvSpPr/>
            <p:nvPr/>
          </p:nvSpPr>
          <p:spPr>
            <a:xfrm>
              <a:off x="2217419" y="3547308"/>
              <a:ext cx="1508423" cy="165006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76 Rectángulo"/>
            <p:cNvSpPr/>
            <p:nvPr/>
          </p:nvSpPr>
          <p:spPr>
            <a:xfrm>
              <a:off x="2261599" y="3591488"/>
              <a:ext cx="1420063" cy="15617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 err="1" smtClean="0"/>
                <a:t>iArxiu</a:t>
              </a:r>
              <a:endParaRPr lang="es-ES" sz="2000" kern="1200" dirty="0"/>
            </a:p>
          </p:txBody>
        </p:sp>
      </p:grpSp>
      <p:grpSp>
        <p:nvGrpSpPr>
          <p:cNvPr id="78" name="77 Grupo"/>
          <p:cNvGrpSpPr/>
          <p:nvPr/>
        </p:nvGrpSpPr>
        <p:grpSpPr>
          <a:xfrm>
            <a:off x="6501510" y="2257324"/>
            <a:ext cx="1987400" cy="1320164"/>
            <a:chOff x="4244363" y="3547308"/>
            <a:chExt cx="1508423" cy="1650066"/>
          </a:xfrm>
          <a:solidFill>
            <a:schemeClr val="accent1">
              <a:lumMod val="75000"/>
            </a:schemeClr>
          </a:solidFill>
        </p:grpSpPr>
        <p:sp>
          <p:nvSpPr>
            <p:cNvPr id="79" name="78 Rectángulo redondeado"/>
            <p:cNvSpPr/>
            <p:nvPr/>
          </p:nvSpPr>
          <p:spPr>
            <a:xfrm>
              <a:off x="4244363" y="3547308"/>
              <a:ext cx="1508423" cy="165006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79 Rectángulo"/>
            <p:cNvSpPr/>
            <p:nvPr/>
          </p:nvSpPr>
          <p:spPr>
            <a:xfrm>
              <a:off x="4288543" y="3591488"/>
              <a:ext cx="1420063" cy="15617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a-ES" kern="1200" dirty="0" smtClean="0"/>
                <a:t>Canvi de Domicili</a:t>
              </a:r>
              <a:endParaRPr lang="ca-ES" kern="1200" dirty="0"/>
            </a:p>
          </p:txBody>
        </p:sp>
      </p:grpSp>
      <p:grpSp>
        <p:nvGrpSpPr>
          <p:cNvPr id="81" name="80 Grupo"/>
          <p:cNvGrpSpPr/>
          <p:nvPr/>
        </p:nvGrpSpPr>
        <p:grpSpPr>
          <a:xfrm>
            <a:off x="9210964" y="2802207"/>
            <a:ext cx="1987400" cy="747764"/>
            <a:chOff x="6271308" y="1641916"/>
            <a:chExt cx="1508423" cy="797242"/>
          </a:xfrm>
          <a:solidFill>
            <a:schemeClr val="accent1">
              <a:lumMod val="75000"/>
            </a:schemeClr>
          </a:solidFill>
        </p:grpSpPr>
        <p:sp>
          <p:nvSpPr>
            <p:cNvPr id="82" name="81 Rectángulo redondeado"/>
            <p:cNvSpPr/>
            <p:nvPr/>
          </p:nvSpPr>
          <p:spPr>
            <a:xfrm>
              <a:off x="6271308" y="1641916"/>
              <a:ext cx="1508423" cy="79724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82 Rectángulo"/>
            <p:cNvSpPr/>
            <p:nvPr/>
          </p:nvSpPr>
          <p:spPr>
            <a:xfrm>
              <a:off x="6294658" y="1665266"/>
              <a:ext cx="1461723" cy="750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a-ES" kern="1200" dirty="0" smtClean="0"/>
                <a:t>Serveis </a:t>
              </a:r>
              <a:r>
                <a:rPr lang="ca-ES" kern="1200" dirty="0" err="1" smtClean="0"/>
                <a:t>CATCert</a:t>
              </a:r>
              <a:endParaRPr lang="ca-ES" kern="1200" dirty="0"/>
            </a:p>
          </p:txBody>
        </p:sp>
      </p:grpSp>
      <p:grpSp>
        <p:nvGrpSpPr>
          <p:cNvPr id="84" name="83 Grupo"/>
          <p:cNvGrpSpPr/>
          <p:nvPr/>
        </p:nvGrpSpPr>
        <p:grpSpPr>
          <a:xfrm>
            <a:off x="9210963" y="3645415"/>
            <a:ext cx="1987400" cy="576064"/>
            <a:chOff x="6271308" y="2561811"/>
            <a:chExt cx="1508423" cy="797242"/>
          </a:xfrm>
          <a:solidFill>
            <a:schemeClr val="accent1">
              <a:lumMod val="75000"/>
            </a:schemeClr>
          </a:solidFill>
        </p:grpSpPr>
        <p:sp>
          <p:nvSpPr>
            <p:cNvPr id="85" name="84 Rectángulo redondeado"/>
            <p:cNvSpPr/>
            <p:nvPr/>
          </p:nvSpPr>
          <p:spPr>
            <a:xfrm>
              <a:off x="6271308" y="2561811"/>
              <a:ext cx="1508423" cy="79724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85 Rectángulo"/>
            <p:cNvSpPr/>
            <p:nvPr/>
          </p:nvSpPr>
          <p:spPr>
            <a:xfrm>
              <a:off x="6294658" y="2585161"/>
              <a:ext cx="1461723" cy="750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a-ES" kern="1200" dirty="0" smtClean="0"/>
                <a:t>Segell de temps</a:t>
              </a:r>
              <a:endParaRPr lang="ca-ES" kern="1200" dirty="0"/>
            </a:p>
          </p:txBody>
        </p:sp>
      </p:grpSp>
      <p:grpSp>
        <p:nvGrpSpPr>
          <p:cNvPr id="87" name="86 Grupo"/>
          <p:cNvGrpSpPr/>
          <p:nvPr/>
        </p:nvGrpSpPr>
        <p:grpSpPr>
          <a:xfrm>
            <a:off x="1192082" y="2816489"/>
            <a:ext cx="1987400" cy="416763"/>
            <a:chOff x="186628" y="3103827"/>
            <a:chExt cx="1508423" cy="633104"/>
          </a:xfrm>
          <a:solidFill>
            <a:schemeClr val="accent1">
              <a:lumMod val="75000"/>
            </a:schemeClr>
          </a:solidFill>
        </p:grpSpPr>
        <p:sp>
          <p:nvSpPr>
            <p:cNvPr id="88" name="87 Rectángulo redondeado"/>
            <p:cNvSpPr/>
            <p:nvPr/>
          </p:nvSpPr>
          <p:spPr>
            <a:xfrm>
              <a:off x="186628" y="3103827"/>
              <a:ext cx="1508423" cy="63310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88 Rectángulo"/>
            <p:cNvSpPr/>
            <p:nvPr/>
          </p:nvSpPr>
          <p:spPr>
            <a:xfrm>
              <a:off x="205171" y="3122370"/>
              <a:ext cx="1471337" cy="596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 smtClean="0"/>
                <a:t>e-NOTUM</a:t>
              </a:r>
              <a:endParaRPr lang="es-ES" sz="1800" kern="1200" dirty="0"/>
            </a:p>
          </p:txBody>
        </p:sp>
      </p:grpSp>
      <p:grpSp>
        <p:nvGrpSpPr>
          <p:cNvPr id="90" name="89 Grupo"/>
          <p:cNvGrpSpPr/>
          <p:nvPr/>
        </p:nvGrpSpPr>
        <p:grpSpPr>
          <a:xfrm>
            <a:off x="3853397" y="3680584"/>
            <a:ext cx="1987400" cy="1230152"/>
            <a:chOff x="2217419" y="1643385"/>
            <a:chExt cx="1508423" cy="1650066"/>
          </a:xfrm>
          <a:solidFill>
            <a:schemeClr val="accent1">
              <a:lumMod val="75000"/>
            </a:schemeClr>
          </a:solidFill>
        </p:grpSpPr>
        <p:sp>
          <p:nvSpPr>
            <p:cNvPr id="91" name="90 Rectángulo redondeado"/>
            <p:cNvSpPr/>
            <p:nvPr/>
          </p:nvSpPr>
          <p:spPr>
            <a:xfrm>
              <a:off x="2217419" y="1643385"/>
              <a:ext cx="1508423" cy="165006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91 Rectángulo"/>
            <p:cNvSpPr/>
            <p:nvPr/>
          </p:nvSpPr>
          <p:spPr>
            <a:xfrm>
              <a:off x="2261599" y="1687565"/>
              <a:ext cx="1420063" cy="15617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a-ES" kern="1200" dirty="0" smtClean="0"/>
                <a:t>Registre Unificat (MUX)</a:t>
              </a:r>
              <a:endParaRPr lang="ca-ES" kern="1200" dirty="0"/>
            </a:p>
          </p:txBody>
        </p:sp>
      </p:grpSp>
      <p:grpSp>
        <p:nvGrpSpPr>
          <p:cNvPr id="93" name="92 Grupo"/>
          <p:cNvGrpSpPr/>
          <p:nvPr/>
        </p:nvGrpSpPr>
        <p:grpSpPr>
          <a:xfrm>
            <a:off x="6512033" y="3680584"/>
            <a:ext cx="1987400" cy="1230152"/>
            <a:chOff x="4244363" y="1643385"/>
            <a:chExt cx="1508423" cy="1650066"/>
          </a:xfrm>
          <a:solidFill>
            <a:schemeClr val="accent1">
              <a:lumMod val="75000"/>
            </a:schemeClr>
          </a:solidFill>
        </p:grpSpPr>
        <p:sp>
          <p:nvSpPr>
            <p:cNvPr id="94" name="93 Rectángulo redondeado"/>
            <p:cNvSpPr/>
            <p:nvPr/>
          </p:nvSpPr>
          <p:spPr>
            <a:xfrm>
              <a:off x="4244363" y="1643385"/>
              <a:ext cx="1508423" cy="165006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94 Rectángulo"/>
            <p:cNvSpPr/>
            <p:nvPr/>
          </p:nvSpPr>
          <p:spPr>
            <a:xfrm>
              <a:off x="4288543" y="1687565"/>
              <a:ext cx="1420063" cy="15617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a-ES" sz="2000" kern="1200" dirty="0" smtClean="0"/>
                <a:t>Via Oberta</a:t>
              </a:r>
              <a:endParaRPr lang="ca-ES" sz="2000" kern="1200" dirty="0"/>
            </a:p>
          </p:txBody>
        </p:sp>
      </p:grpSp>
      <p:grpSp>
        <p:nvGrpSpPr>
          <p:cNvPr id="96" name="95 Grupo"/>
          <p:cNvGrpSpPr/>
          <p:nvPr/>
        </p:nvGrpSpPr>
        <p:grpSpPr>
          <a:xfrm>
            <a:off x="9210964" y="4328657"/>
            <a:ext cx="1987400" cy="592273"/>
            <a:chOff x="6271308" y="3481706"/>
            <a:chExt cx="1508423" cy="797242"/>
          </a:xfrm>
          <a:solidFill>
            <a:schemeClr val="accent1">
              <a:lumMod val="75000"/>
            </a:schemeClr>
          </a:solidFill>
        </p:grpSpPr>
        <p:sp>
          <p:nvSpPr>
            <p:cNvPr id="97" name="96 Rectángulo redondeado"/>
            <p:cNvSpPr/>
            <p:nvPr/>
          </p:nvSpPr>
          <p:spPr>
            <a:xfrm>
              <a:off x="6271308" y="3481706"/>
              <a:ext cx="1508423" cy="79724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97 Rectángulo"/>
            <p:cNvSpPr/>
            <p:nvPr/>
          </p:nvSpPr>
          <p:spPr>
            <a:xfrm>
              <a:off x="6294658" y="3505056"/>
              <a:ext cx="1461723" cy="750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a-ES" kern="1200" dirty="0" smtClean="0"/>
                <a:t>Seguretat </a:t>
              </a:r>
              <a:r>
                <a:rPr lang="es-ES" sz="1600" kern="1200" dirty="0" smtClean="0"/>
                <a:t>(CESICAT)</a:t>
              </a:r>
              <a:endParaRPr lang="es-ES" kern="1200" dirty="0"/>
            </a:p>
          </p:txBody>
        </p:sp>
      </p:grpSp>
      <p:grpSp>
        <p:nvGrpSpPr>
          <p:cNvPr id="99" name="98 Grupo"/>
          <p:cNvGrpSpPr/>
          <p:nvPr/>
        </p:nvGrpSpPr>
        <p:grpSpPr>
          <a:xfrm>
            <a:off x="9201206" y="6034491"/>
            <a:ext cx="1987400" cy="398231"/>
            <a:chOff x="6271308" y="4401601"/>
            <a:chExt cx="1508423" cy="797242"/>
          </a:xfrm>
          <a:solidFill>
            <a:schemeClr val="accent1">
              <a:lumMod val="75000"/>
            </a:schemeClr>
          </a:solidFill>
        </p:grpSpPr>
        <p:sp>
          <p:nvSpPr>
            <p:cNvPr id="100" name="99 Rectángulo redondeado"/>
            <p:cNvSpPr/>
            <p:nvPr/>
          </p:nvSpPr>
          <p:spPr>
            <a:xfrm>
              <a:off x="6271308" y="4401601"/>
              <a:ext cx="1508423" cy="79724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100 Rectángulo"/>
            <p:cNvSpPr/>
            <p:nvPr/>
          </p:nvSpPr>
          <p:spPr>
            <a:xfrm>
              <a:off x="6294658" y="4424951"/>
              <a:ext cx="1461723" cy="750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 err="1" smtClean="0"/>
                <a:t>ViDSigner</a:t>
              </a:r>
              <a:endParaRPr lang="es-ES" kern="1200" dirty="0"/>
            </a:p>
          </p:txBody>
        </p:sp>
      </p:grpSp>
      <p:grpSp>
        <p:nvGrpSpPr>
          <p:cNvPr id="102" name="101 Grupo"/>
          <p:cNvGrpSpPr/>
          <p:nvPr/>
        </p:nvGrpSpPr>
        <p:grpSpPr>
          <a:xfrm>
            <a:off x="1182539" y="3935339"/>
            <a:ext cx="1987400" cy="416763"/>
            <a:chOff x="190474" y="1642817"/>
            <a:chExt cx="1508423" cy="633104"/>
          </a:xfrm>
          <a:solidFill>
            <a:schemeClr val="accent1">
              <a:lumMod val="75000"/>
            </a:schemeClr>
          </a:solidFill>
        </p:grpSpPr>
        <p:sp>
          <p:nvSpPr>
            <p:cNvPr id="103" name="102 Rectángulo redondeado"/>
            <p:cNvSpPr/>
            <p:nvPr/>
          </p:nvSpPr>
          <p:spPr>
            <a:xfrm>
              <a:off x="190474" y="1642817"/>
              <a:ext cx="1508423" cy="63310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103 Rectángulo"/>
            <p:cNvSpPr/>
            <p:nvPr/>
          </p:nvSpPr>
          <p:spPr>
            <a:xfrm>
              <a:off x="209017" y="1661360"/>
              <a:ext cx="1471337" cy="596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 smtClean="0"/>
                <a:t>e-</a:t>
              </a:r>
              <a:r>
                <a:rPr lang="es-ES" sz="1600" kern="1200" dirty="0" err="1" smtClean="0"/>
                <a:t>Contractació</a:t>
              </a:r>
              <a:endParaRPr lang="es-ES" sz="1800" kern="1200" dirty="0"/>
            </a:p>
          </p:txBody>
        </p:sp>
      </p:grpSp>
      <p:cxnSp>
        <p:nvCxnSpPr>
          <p:cNvPr id="105" name="104 Conector recto"/>
          <p:cNvCxnSpPr/>
          <p:nvPr/>
        </p:nvCxnSpPr>
        <p:spPr>
          <a:xfrm>
            <a:off x="957008" y="5025290"/>
            <a:ext cx="1043603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105 CuadroTexto"/>
          <p:cNvSpPr txBox="1"/>
          <p:nvPr/>
        </p:nvSpPr>
        <p:spPr>
          <a:xfrm rot="16200000">
            <a:off x="-1476034" y="3018073"/>
            <a:ext cx="422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a-ES" dirty="0" smtClean="0"/>
              <a:t>Administració Oberta de Catalunya</a:t>
            </a:r>
            <a:endParaRPr lang="ca-ES" dirty="0"/>
          </a:p>
        </p:txBody>
      </p:sp>
      <p:sp>
        <p:nvSpPr>
          <p:cNvPr id="107" name="106 CuadroTexto"/>
          <p:cNvSpPr txBox="1"/>
          <p:nvPr/>
        </p:nvSpPr>
        <p:spPr>
          <a:xfrm rot="16200000">
            <a:off x="58252" y="5708848"/>
            <a:ext cx="115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a-ES" dirty="0" smtClean="0"/>
              <a:t>Altres</a:t>
            </a:r>
            <a:endParaRPr lang="ca-ES" dirty="0"/>
          </a:p>
        </p:txBody>
      </p:sp>
      <p:grpSp>
        <p:nvGrpSpPr>
          <p:cNvPr id="108" name="107 Grupo"/>
          <p:cNvGrpSpPr/>
          <p:nvPr/>
        </p:nvGrpSpPr>
        <p:grpSpPr>
          <a:xfrm>
            <a:off x="6496705" y="5873653"/>
            <a:ext cx="1987400" cy="570640"/>
            <a:chOff x="190474" y="4564837"/>
            <a:chExt cx="1508423" cy="633104"/>
          </a:xfrm>
          <a:solidFill>
            <a:schemeClr val="accent1">
              <a:lumMod val="75000"/>
            </a:schemeClr>
          </a:solidFill>
        </p:grpSpPr>
        <p:sp>
          <p:nvSpPr>
            <p:cNvPr id="109" name="108 Rectángulo redondeado"/>
            <p:cNvSpPr/>
            <p:nvPr/>
          </p:nvSpPr>
          <p:spPr>
            <a:xfrm>
              <a:off x="190474" y="4564837"/>
              <a:ext cx="1508423" cy="63310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109 Rectángulo"/>
            <p:cNvSpPr/>
            <p:nvPr/>
          </p:nvSpPr>
          <p:spPr>
            <a:xfrm>
              <a:off x="209017" y="4583380"/>
              <a:ext cx="1471337" cy="596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 err="1" smtClean="0"/>
                <a:t>VideoActa</a:t>
              </a:r>
              <a:endParaRPr lang="es-ES" sz="1800" kern="1200" dirty="0"/>
            </a:p>
          </p:txBody>
        </p:sp>
      </p:grpSp>
      <p:grpSp>
        <p:nvGrpSpPr>
          <p:cNvPr id="111" name="110 Grupo"/>
          <p:cNvGrpSpPr/>
          <p:nvPr/>
        </p:nvGrpSpPr>
        <p:grpSpPr>
          <a:xfrm>
            <a:off x="1182539" y="4472673"/>
            <a:ext cx="1987400" cy="416763"/>
            <a:chOff x="190474" y="4564837"/>
            <a:chExt cx="1508423" cy="633104"/>
          </a:xfrm>
          <a:solidFill>
            <a:schemeClr val="accent1">
              <a:lumMod val="75000"/>
            </a:schemeClr>
          </a:solidFill>
        </p:grpSpPr>
        <p:sp>
          <p:nvSpPr>
            <p:cNvPr id="112" name="111 Rectángulo redondeado"/>
            <p:cNvSpPr/>
            <p:nvPr/>
          </p:nvSpPr>
          <p:spPr>
            <a:xfrm>
              <a:off x="190474" y="4564837"/>
              <a:ext cx="1508423" cy="63310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112 Rectángulo"/>
            <p:cNvSpPr/>
            <p:nvPr/>
          </p:nvSpPr>
          <p:spPr>
            <a:xfrm>
              <a:off x="209017" y="4583380"/>
              <a:ext cx="1471337" cy="596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dirty="0" smtClean="0"/>
                <a:t>e</a:t>
              </a:r>
              <a:r>
                <a:rPr lang="es-ES" sz="1600" kern="1200" dirty="0" smtClean="0"/>
                <a:t>-</a:t>
              </a:r>
              <a:r>
                <a:rPr lang="es-ES" sz="1600" kern="1200" dirty="0" err="1" smtClean="0"/>
                <a:t>Tauler</a:t>
              </a:r>
              <a:endParaRPr lang="es-ES" sz="1600" kern="1200" dirty="0"/>
            </a:p>
          </p:txBody>
        </p:sp>
      </p:grpSp>
      <p:grpSp>
        <p:nvGrpSpPr>
          <p:cNvPr id="114" name="113 Grupo"/>
          <p:cNvGrpSpPr/>
          <p:nvPr/>
        </p:nvGrpSpPr>
        <p:grpSpPr>
          <a:xfrm>
            <a:off x="1186914" y="3380830"/>
            <a:ext cx="1987400" cy="416763"/>
            <a:chOff x="190474" y="1642817"/>
            <a:chExt cx="1508423" cy="633104"/>
          </a:xfrm>
          <a:solidFill>
            <a:schemeClr val="accent1">
              <a:lumMod val="75000"/>
            </a:schemeClr>
          </a:solidFill>
        </p:grpSpPr>
        <p:sp>
          <p:nvSpPr>
            <p:cNvPr id="115" name="114 Rectángulo redondeado"/>
            <p:cNvSpPr/>
            <p:nvPr/>
          </p:nvSpPr>
          <p:spPr>
            <a:xfrm>
              <a:off x="190474" y="1642817"/>
              <a:ext cx="1508423" cy="63310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6" name="115 Rectángulo"/>
            <p:cNvSpPr/>
            <p:nvPr/>
          </p:nvSpPr>
          <p:spPr>
            <a:xfrm>
              <a:off x="209017" y="1661360"/>
              <a:ext cx="1471337" cy="596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 smtClean="0"/>
                <a:t>e-TRAM</a:t>
              </a:r>
              <a:endParaRPr lang="es-ES" sz="1800" kern="1200" dirty="0"/>
            </a:p>
          </p:txBody>
        </p:sp>
      </p:grpSp>
      <p:grpSp>
        <p:nvGrpSpPr>
          <p:cNvPr id="117" name="116 Grupo"/>
          <p:cNvGrpSpPr/>
          <p:nvPr/>
        </p:nvGrpSpPr>
        <p:grpSpPr>
          <a:xfrm>
            <a:off x="6491753" y="5132468"/>
            <a:ext cx="1987400" cy="647605"/>
            <a:chOff x="190474" y="4564837"/>
            <a:chExt cx="1508423" cy="633104"/>
          </a:xfrm>
          <a:solidFill>
            <a:schemeClr val="accent1">
              <a:lumMod val="75000"/>
            </a:schemeClr>
          </a:solidFill>
        </p:grpSpPr>
        <p:sp>
          <p:nvSpPr>
            <p:cNvPr id="118" name="117 Rectángulo redondeado"/>
            <p:cNvSpPr/>
            <p:nvPr/>
          </p:nvSpPr>
          <p:spPr>
            <a:xfrm>
              <a:off x="190474" y="4564837"/>
              <a:ext cx="1508423" cy="63310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118 Rectángulo"/>
            <p:cNvSpPr/>
            <p:nvPr/>
          </p:nvSpPr>
          <p:spPr>
            <a:xfrm>
              <a:off x="209017" y="4583380"/>
              <a:ext cx="1471337" cy="596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 smtClean="0"/>
                <a:t>ENI</a:t>
              </a:r>
              <a:endParaRPr lang="es-ES" sz="1800" kern="1200" dirty="0"/>
            </a:p>
          </p:txBody>
        </p:sp>
      </p:grpSp>
      <p:grpSp>
        <p:nvGrpSpPr>
          <p:cNvPr id="120" name="119 Grupo"/>
          <p:cNvGrpSpPr/>
          <p:nvPr/>
        </p:nvGrpSpPr>
        <p:grpSpPr>
          <a:xfrm>
            <a:off x="9210961" y="2267367"/>
            <a:ext cx="1987400" cy="416763"/>
            <a:chOff x="190474" y="1642817"/>
            <a:chExt cx="1508423" cy="633104"/>
          </a:xfrm>
          <a:solidFill>
            <a:schemeClr val="accent1">
              <a:lumMod val="75000"/>
            </a:schemeClr>
          </a:solidFill>
        </p:grpSpPr>
        <p:sp>
          <p:nvSpPr>
            <p:cNvPr id="121" name="120 Rectángulo redondeado"/>
            <p:cNvSpPr/>
            <p:nvPr/>
          </p:nvSpPr>
          <p:spPr>
            <a:xfrm>
              <a:off x="190474" y="1642817"/>
              <a:ext cx="1508423" cy="63310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2" name="121 Rectángulo"/>
            <p:cNvSpPr/>
            <p:nvPr/>
          </p:nvSpPr>
          <p:spPr>
            <a:xfrm>
              <a:off x="209017" y="1661360"/>
              <a:ext cx="1471337" cy="596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 err="1" smtClean="0">
                  <a:latin typeface="+mj-lt"/>
                </a:rPr>
                <a:t>VÀLid</a:t>
              </a:r>
              <a:endParaRPr lang="es-ES" sz="1800" kern="1200" dirty="0">
                <a:latin typeface="+mj-lt"/>
              </a:endParaRPr>
            </a:p>
          </p:txBody>
        </p:sp>
      </p:grpSp>
      <p:grpSp>
        <p:nvGrpSpPr>
          <p:cNvPr id="123" name="122 Grupo"/>
          <p:cNvGrpSpPr/>
          <p:nvPr/>
        </p:nvGrpSpPr>
        <p:grpSpPr>
          <a:xfrm>
            <a:off x="9197512" y="5132468"/>
            <a:ext cx="1987400" cy="339687"/>
            <a:chOff x="186628" y="3103827"/>
            <a:chExt cx="1508423" cy="633104"/>
          </a:xfrm>
          <a:solidFill>
            <a:schemeClr val="accent1">
              <a:lumMod val="75000"/>
            </a:schemeClr>
          </a:solidFill>
        </p:grpSpPr>
        <p:sp>
          <p:nvSpPr>
            <p:cNvPr id="124" name="123 Rectángulo redondeado"/>
            <p:cNvSpPr/>
            <p:nvPr/>
          </p:nvSpPr>
          <p:spPr>
            <a:xfrm>
              <a:off x="186628" y="3103827"/>
              <a:ext cx="1508423" cy="63310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5" name="124 Rectángulo"/>
            <p:cNvSpPr/>
            <p:nvPr/>
          </p:nvSpPr>
          <p:spPr>
            <a:xfrm>
              <a:off x="205171" y="3122370"/>
              <a:ext cx="1471337" cy="596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 smtClean="0">
                  <a:latin typeface="+mj-lt"/>
                </a:rPr>
                <a:t>ENS</a:t>
              </a:r>
              <a:endParaRPr lang="es-ES" sz="1800" kern="1200" dirty="0">
                <a:latin typeface="+mj-lt"/>
              </a:endParaRPr>
            </a:p>
          </p:txBody>
        </p:sp>
      </p:grpSp>
      <p:grpSp>
        <p:nvGrpSpPr>
          <p:cNvPr id="126" name="125 Grupo"/>
          <p:cNvGrpSpPr/>
          <p:nvPr/>
        </p:nvGrpSpPr>
        <p:grpSpPr>
          <a:xfrm>
            <a:off x="9198085" y="5564516"/>
            <a:ext cx="1987400" cy="398231"/>
            <a:chOff x="6271308" y="4401601"/>
            <a:chExt cx="1508423" cy="797242"/>
          </a:xfrm>
          <a:solidFill>
            <a:schemeClr val="accent1">
              <a:lumMod val="75000"/>
            </a:schemeClr>
          </a:solidFill>
        </p:grpSpPr>
        <p:sp>
          <p:nvSpPr>
            <p:cNvPr id="127" name="126 Rectángulo redondeado"/>
            <p:cNvSpPr/>
            <p:nvPr/>
          </p:nvSpPr>
          <p:spPr>
            <a:xfrm>
              <a:off x="6271308" y="4401601"/>
              <a:ext cx="1508423" cy="79724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8" name="127 Rectángulo"/>
            <p:cNvSpPr/>
            <p:nvPr/>
          </p:nvSpPr>
          <p:spPr>
            <a:xfrm>
              <a:off x="6294658" y="4424951"/>
              <a:ext cx="1461723" cy="750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dirty="0" smtClean="0"/>
                <a:t>@firma</a:t>
              </a:r>
              <a:endParaRPr lang="es-ES" kern="1200" dirty="0"/>
            </a:p>
          </p:txBody>
        </p:sp>
      </p:grpSp>
      <p:grpSp>
        <p:nvGrpSpPr>
          <p:cNvPr id="129" name="128 Grupo"/>
          <p:cNvGrpSpPr/>
          <p:nvPr/>
        </p:nvGrpSpPr>
        <p:grpSpPr>
          <a:xfrm>
            <a:off x="1167651" y="6061066"/>
            <a:ext cx="1987400" cy="398231"/>
            <a:chOff x="6271308" y="4401601"/>
            <a:chExt cx="1508423" cy="797242"/>
          </a:xfrm>
          <a:solidFill>
            <a:schemeClr val="accent1">
              <a:lumMod val="75000"/>
            </a:schemeClr>
          </a:solidFill>
        </p:grpSpPr>
        <p:sp>
          <p:nvSpPr>
            <p:cNvPr id="130" name="129 Rectángulo redondeado"/>
            <p:cNvSpPr/>
            <p:nvPr/>
          </p:nvSpPr>
          <p:spPr>
            <a:xfrm>
              <a:off x="6271308" y="4401601"/>
              <a:ext cx="1508423" cy="79724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1" name="130 Rectángulo"/>
            <p:cNvSpPr/>
            <p:nvPr/>
          </p:nvSpPr>
          <p:spPr>
            <a:xfrm>
              <a:off x="6294658" y="4424951"/>
              <a:ext cx="1461723" cy="750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dirty="0" smtClean="0"/>
                <a:t>NEXUS</a:t>
              </a:r>
              <a:endParaRPr lang="es-ES" kern="1200" dirty="0"/>
            </a:p>
          </p:txBody>
        </p:sp>
      </p:grpSp>
      <p:grpSp>
        <p:nvGrpSpPr>
          <p:cNvPr id="132" name="131 Grupo"/>
          <p:cNvGrpSpPr/>
          <p:nvPr/>
        </p:nvGrpSpPr>
        <p:grpSpPr>
          <a:xfrm>
            <a:off x="1163957" y="5159043"/>
            <a:ext cx="1987400" cy="339687"/>
            <a:chOff x="186628" y="3103827"/>
            <a:chExt cx="1508423" cy="633104"/>
          </a:xfrm>
          <a:solidFill>
            <a:schemeClr val="accent1">
              <a:lumMod val="75000"/>
            </a:schemeClr>
          </a:solidFill>
        </p:grpSpPr>
        <p:sp>
          <p:nvSpPr>
            <p:cNvPr id="133" name="132 Rectángulo redondeado"/>
            <p:cNvSpPr/>
            <p:nvPr/>
          </p:nvSpPr>
          <p:spPr>
            <a:xfrm>
              <a:off x="186628" y="3103827"/>
              <a:ext cx="1508423" cy="63310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133 Rectángulo"/>
            <p:cNvSpPr/>
            <p:nvPr/>
          </p:nvSpPr>
          <p:spPr>
            <a:xfrm>
              <a:off x="205171" y="3122370"/>
              <a:ext cx="1471337" cy="596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 err="1" smtClean="0">
                  <a:latin typeface="+mj-lt"/>
                </a:rPr>
                <a:t>Notific</a:t>
              </a:r>
              <a:r>
                <a:rPr lang="es-ES" sz="1800" kern="1200" dirty="0" smtClean="0">
                  <a:latin typeface="+mj-lt"/>
                </a:rPr>
                <a:t>@</a:t>
              </a:r>
              <a:endParaRPr lang="es-ES" sz="1800" kern="1200" dirty="0">
                <a:latin typeface="+mj-lt"/>
              </a:endParaRPr>
            </a:p>
          </p:txBody>
        </p:sp>
      </p:grpSp>
      <p:grpSp>
        <p:nvGrpSpPr>
          <p:cNvPr id="135" name="134 Grupo"/>
          <p:cNvGrpSpPr/>
          <p:nvPr/>
        </p:nvGrpSpPr>
        <p:grpSpPr>
          <a:xfrm>
            <a:off x="1164530" y="5591091"/>
            <a:ext cx="1987400" cy="398231"/>
            <a:chOff x="6271308" y="4401601"/>
            <a:chExt cx="1508423" cy="797242"/>
          </a:xfrm>
          <a:solidFill>
            <a:schemeClr val="accent1">
              <a:lumMod val="75000"/>
            </a:schemeClr>
          </a:solidFill>
        </p:grpSpPr>
        <p:sp>
          <p:nvSpPr>
            <p:cNvPr id="136" name="135 Rectángulo redondeado"/>
            <p:cNvSpPr/>
            <p:nvPr/>
          </p:nvSpPr>
          <p:spPr>
            <a:xfrm>
              <a:off x="6271308" y="4401601"/>
              <a:ext cx="1508423" cy="79724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7" name="136 Rectángulo"/>
            <p:cNvSpPr/>
            <p:nvPr/>
          </p:nvSpPr>
          <p:spPr>
            <a:xfrm>
              <a:off x="6294658" y="4424951"/>
              <a:ext cx="1461723" cy="750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dirty="0" smtClean="0"/>
                <a:t>TEU</a:t>
              </a:r>
              <a:endParaRPr lang="es-ES" kern="1200" dirty="0"/>
            </a:p>
          </p:txBody>
        </p:sp>
      </p:grpSp>
      <p:sp>
        <p:nvSpPr>
          <p:cNvPr id="138" name="2 Título"/>
          <p:cNvSpPr txBox="1">
            <a:spLocks/>
          </p:cNvSpPr>
          <p:nvPr/>
        </p:nvSpPr>
        <p:spPr>
          <a:xfrm>
            <a:off x="5888369" y="0"/>
            <a:ext cx="5487817" cy="975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ln>
                  <a:noFill/>
                </a:ln>
                <a:solidFill>
                  <a:srgbClr val="08AC18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a-ES" dirty="0" smtClean="0">
                <a:solidFill>
                  <a:schemeClr val="tx2"/>
                </a:solidFill>
                <a:latin typeface="+mj-lt"/>
              </a:rPr>
              <a:t>Integració de serveis</a:t>
            </a:r>
            <a:endParaRPr lang="ca-ES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70" name="69 Grupo"/>
          <p:cNvGrpSpPr/>
          <p:nvPr/>
        </p:nvGrpSpPr>
        <p:grpSpPr>
          <a:xfrm>
            <a:off x="3853398" y="2267367"/>
            <a:ext cx="1987400" cy="610665"/>
            <a:chOff x="2217419" y="3547308"/>
            <a:chExt cx="1508423" cy="1650066"/>
          </a:xfrm>
          <a:solidFill>
            <a:schemeClr val="accent1">
              <a:lumMod val="75000"/>
            </a:schemeClr>
          </a:solidFill>
        </p:grpSpPr>
        <p:sp>
          <p:nvSpPr>
            <p:cNvPr id="139" name="138 Rectángulo redondeado"/>
            <p:cNvSpPr/>
            <p:nvPr/>
          </p:nvSpPr>
          <p:spPr>
            <a:xfrm>
              <a:off x="2217419" y="3547308"/>
              <a:ext cx="1508423" cy="165006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0" name="139 Rectángulo"/>
            <p:cNvSpPr/>
            <p:nvPr/>
          </p:nvSpPr>
          <p:spPr>
            <a:xfrm>
              <a:off x="2261599" y="3591488"/>
              <a:ext cx="1420063" cy="15617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 err="1" smtClean="0"/>
                <a:t>eSET</a:t>
              </a:r>
              <a:endParaRPr lang="es-E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00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0" y="1576213"/>
            <a:ext cx="5693153" cy="26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63771492"/>
              </p:ext>
            </p:extLst>
          </p:nvPr>
        </p:nvGraphicFramePr>
        <p:xfrm>
          <a:off x="496962" y="3455526"/>
          <a:ext cx="11186343" cy="201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Rectángulo redondeado"/>
          <p:cNvSpPr/>
          <p:nvPr/>
        </p:nvSpPr>
        <p:spPr>
          <a:xfrm>
            <a:off x="2703213" y="5319236"/>
            <a:ext cx="6645844" cy="936104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ES" dirty="0" err="1" smtClean="0">
                <a:solidFill>
                  <a:schemeClr val="tx1"/>
                </a:solidFill>
              </a:rPr>
              <a:t>Informació</a:t>
            </a:r>
            <a:r>
              <a:rPr lang="es-ES" dirty="0" smtClean="0">
                <a:solidFill>
                  <a:schemeClr val="tx1"/>
                </a:solidFill>
              </a:rPr>
              <a:t> estructurada i </a:t>
            </a:r>
            <a:r>
              <a:rPr lang="es-ES" dirty="0" err="1" smtClean="0">
                <a:solidFill>
                  <a:schemeClr val="tx1"/>
                </a:solidFill>
              </a:rPr>
              <a:t>normalitzada</a:t>
            </a:r>
            <a:r>
              <a:rPr lang="es-ES" dirty="0" smtClean="0">
                <a:solidFill>
                  <a:schemeClr val="tx1"/>
                </a:solidFill>
              </a:rPr>
              <a:t> de persones </a:t>
            </a:r>
            <a:r>
              <a:rPr lang="es-ES" dirty="0">
                <a:solidFill>
                  <a:schemeClr val="tx1"/>
                </a:solidFill>
              </a:rPr>
              <a:t>i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territori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03214" y="4963488"/>
            <a:ext cx="664584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2400" dirty="0" err="1" smtClean="0">
                <a:solidFill>
                  <a:schemeClr val="bg1"/>
                </a:solidFill>
              </a:rPr>
              <a:t>Nucli</a:t>
            </a:r>
            <a:r>
              <a:rPr lang="es-ES" sz="2400" dirty="0" smtClean="0">
                <a:solidFill>
                  <a:schemeClr val="bg1"/>
                </a:solidFill>
              </a:rPr>
              <a:t> - </a:t>
            </a:r>
            <a:r>
              <a:rPr lang="es-ES" sz="2400" dirty="0" err="1" smtClean="0">
                <a:solidFill>
                  <a:schemeClr val="bg1"/>
                </a:solidFill>
              </a:rPr>
              <a:t>GenNCL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104" name="Picture 8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30" y="1591308"/>
            <a:ext cx="4650084" cy="239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481902" y="4963487"/>
            <a:ext cx="1118634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 Título"/>
          <p:cNvSpPr txBox="1">
            <a:spLocks/>
          </p:cNvSpPr>
          <p:nvPr/>
        </p:nvSpPr>
        <p:spPr>
          <a:xfrm>
            <a:off x="4606706" y="0"/>
            <a:ext cx="6781056" cy="975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ln>
                  <a:noFill/>
                </a:ln>
                <a:solidFill>
                  <a:srgbClr val="08AC18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a-ES" dirty="0" smtClean="0">
                <a:solidFill>
                  <a:schemeClr val="tx2"/>
                </a:solidFill>
                <a:latin typeface="+mj-lt"/>
              </a:rPr>
              <a:t>Nucli d’informació de base</a:t>
            </a:r>
            <a:endParaRPr lang="ca-E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89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6134564" y="0"/>
            <a:ext cx="5253198" cy="975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ln>
                  <a:noFill/>
                </a:ln>
                <a:solidFill>
                  <a:srgbClr val="08AC18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a-ES" dirty="0" smtClean="0">
                <a:solidFill>
                  <a:schemeClr val="tx2"/>
                </a:solidFill>
                <a:latin typeface="+mj-lt"/>
              </a:rPr>
              <a:t>Gestió Documental</a:t>
            </a:r>
            <a:endParaRPr lang="ca-E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7" y="1593215"/>
            <a:ext cx="11696151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8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45 Conector recto"/>
          <p:cNvCxnSpPr/>
          <p:nvPr/>
        </p:nvCxnSpPr>
        <p:spPr>
          <a:xfrm>
            <a:off x="6168493" y="970338"/>
            <a:ext cx="1" cy="402410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6 Grupo"/>
          <p:cNvGrpSpPr/>
          <p:nvPr/>
        </p:nvGrpSpPr>
        <p:grpSpPr>
          <a:xfrm>
            <a:off x="1986595" y="1164906"/>
            <a:ext cx="7951715" cy="3765208"/>
            <a:chOff x="1619672" y="931328"/>
            <a:chExt cx="5891283" cy="4057054"/>
          </a:xfrm>
        </p:grpSpPr>
        <p:grpSp>
          <p:nvGrpSpPr>
            <p:cNvPr id="9" name="8 Grupo"/>
            <p:cNvGrpSpPr/>
            <p:nvPr/>
          </p:nvGrpSpPr>
          <p:grpSpPr>
            <a:xfrm>
              <a:off x="3799870" y="960098"/>
              <a:ext cx="803497" cy="4026704"/>
              <a:chOff x="-63559" y="1068140"/>
              <a:chExt cx="1716492" cy="954719"/>
            </a:xfrm>
          </p:grpSpPr>
          <p:sp>
            <p:nvSpPr>
              <p:cNvPr id="38" name="37 Rectángulo redondeado"/>
              <p:cNvSpPr/>
              <p:nvPr/>
            </p:nvSpPr>
            <p:spPr>
              <a:xfrm>
                <a:off x="-63559" y="1068140"/>
                <a:ext cx="1678762" cy="954719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38 Rectángulo"/>
              <p:cNvSpPr/>
              <p:nvPr/>
            </p:nvSpPr>
            <p:spPr>
              <a:xfrm>
                <a:off x="46605" y="1109554"/>
                <a:ext cx="1606328" cy="8615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vert270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a-ES" sz="2400" kern="1200" dirty="0" smtClean="0"/>
                  <a:t>Registre d’Entrada</a:t>
                </a:r>
                <a:endParaRPr lang="ca-ES" sz="2400" kern="1200" dirty="0"/>
              </a:p>
            </p:txBody>
          </p:sp>
        </p:grpSp>
        <p:grpSp>
          <p:nvGrpSpPr>
            <p:cNvPr id="10" name="9 Grupo"/>
            <p:cNvGrpSpPr/>
            <p:nvPr/>
          </p:nvGrpSpPr>
          <p:grpSpPr>
            <a:xfrm>
              <a:off x="4831783" y="960037"/>
              <a:ext cx="745568" cy="4026704"/>
              <a:chOff x="-104030" y="1062948"/>
              <a:chExt cx="1592743" cy="954719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6" name="35 Rectángulo redondeado"/>
              <p:cNvSpPr/>
              <p:nvPr/>
            </p:nvSpPr>
            <p:spPr>
              <a:xfrm>
                <a:off x="-104030" y="1062948"/>
                <a:ext cx="1592743" cy="954719"/>
              </a:xfrm>
              <a:prstGeom prst="roundRect">
                <a:avLst>
                  <a:gd name="adj" fmla="val 12066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36 Rectángulo"/>
              <p:cNvSpPr/>
              <p:nvPr/>
            </p:nvSpPr>
            <p:spPr>
              <a:xfrm>
                <a:off x="-56171" y="1109554"/>
                <a:ext cx="1524021" cy="86150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vert270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a-ES" sz="2400" dirty="0" smtClean="0"/>
                  <a:t>Gestor d’Expedients</a:t>
                </a:r>
                <a:endParaRPr lang="ca-ES" sz="2400" kern="1200" dirty="0"/>
              </a:p>
            </p:txBody>
          </p:sp>
        </p:grpSp>
        <p:grpSp>
          <p:nvGrpSpPr>
            <p:cNvPr id="11" name="10 Grupo"/>
            <p:cNvGrpSpPr/>
            <p:nvPr/>
          </p:nvGrpSpPr>
          <p:grpSpPr>
            <a:xfrm>
              <a:off x="6236587" y="961678"/>
              <a:ext cx="714782" cy="4026704"/>
              <a:chOff x="633268" y="1062948"/>
              <a:chExt cx="1526972" cy="954719"/>
            </a:xfrm>
          </p:grpSpPr>
          <p:sp>
            <p:nvSpPr>
              <p:cNvPr id="34" name="33 Rectángulo redondeado"/>
              <p:cNvSpPr/>
              <p:nvPr/>
            </p:nvSpPr>
            <p:spPr>
              <a:xfrm>
                <a:off x="633268" y="1062948"/>
                <a:ext cx="1526972" cy="954719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34 Rectángulo"/>
              <p:cNvSpPr/>
              <p:nvPr/>
            </p:nvSpPr>
            <p:spPr>
              <a:xfrm>
                <a:off x="652551" y="1109554"/>
                <a:ext cx="1461085" cy="8615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vert270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a-ES" sz="2400" dirty="0" smtClean="0"/>
                  <a:t>Registre de Sortida</a:t>
                </a:r>
                <a:endParaRPr lang="ca-ES" sz="2400" kern="1200" dirty="0"/>
              </a:p>
            </p:txBody>
          </p:sp>
        </p:grpSp>
        <p:grpSp>
          <p:nvGrpSpPr>
            <p:cNvPr id="12" name="11 Grupo"/>
            <p:cNvGrpSpPr/>
            <p:nvPr/>
          </p:nvGrpSpPr>
          <p:grpSpPr>
            <a:xfrm>
              <a:off x="1619672" y="3764657"/>
              <a:ext cx="2298761" cy="1216800"/>
              <a:chOff x="0" y="2815648"/>
              <a:chExt cx="2298761" cy="1216800"/>
            </a:xfrm>
          </p:grpSpPr>
          <p:sp>
            <p:nvSpPr>
              <p:cNvPr id="32" name="31 Rectángulo redondeado"/>
              <p:cNvSpPr/>
              <p:nvPr/>
            </p:nvSpPr>
            <p:spPr>
              <a:xfrm>
                <a:off x="0" y="2815648"/>
                <a:ext cx="2095601" cy="1216800"/>
              </a:xfrm>
              <a:prstGeom prst="roundRect">
                <a:avLst>
                  <a:gd name="adj" fmla="val 10369"/>
                </a:avLst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32 Rectángulo"/>
              <p:cNvSpPr/>
              <p:nvPr/>
            </p:nvSpPr>
            <p:spPr>
              <a:xfrm>
                <a:off x="257319" y="2887679"/>
                <a:ext cx="2041442" cy="10980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a-ES" sz="2400" kern="1200" dirty="0" smtClean="0"/>
                  <a:t>Registre </a:t>
                </a:r>
              </a:p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a-ES" sz="2400" dirty="0"/>
                  <a:t>T</a:t>
                </a:r>
                <a:r>
                  <a:rPr lang="ca-ES" sz="2400" kern="1200" dirty="0" smtClean="0"/>
                  <a:t>elemàtic</a:t>
                </a:r>
                <a:endParaRPr lang="ca-ES" sz="2400" kern="1200" dirty="0"/>
              </a:p>
            </p:txBody>
          </p:sp>
        </p:grpSp>
        <p:grpSp>
          <p:nvGrpSpPr>
            <p:cNvPr id="13" name="12 Grupo"/>
            <p:cNvGrpSpPr/>
            <p:nvPr/>
          </p:nvGrpSpPr>
          <p:grpSpPr>
            <a:xfrm>
              <a:off x="1620838" y="931328"/>
              <a:ext cx="2094471" cy="2785703"/>
              <a:chOff x="0" y="2815648"/>
              <a:chExt cx="2095602" cy="12168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0" name="29 Rectángulo redondeado"/>
              <p:cNvSpPr/>
              <p:nvPr/>
            </p:nvSpPr>
            <p:spPr>
              <a:xfrm>
                <a:off x="0" y="2815648"/>
                <a:ext cx="2095602" cy="1216800"/>
              </a:xfrm>
              <a:prstGeom prst="roundRect">
                <a:avLst>
                  <a:gd name="adj" fmla="val 7079"/>
                </a:avLst>
              </a:prstGeom>
              <a:solidFill>
                <a:srgbClr val="FF99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30 Rectángulo"/>
              <p:cNvSpPr/>
              <p:nvPr/>
            </p:nvSpPr>
            <p:spPr>
              <a:xfrm>
                <a:off x="192542" y="2875047"/>
                <a:ext cx="371716" cy="1098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vert270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a-ES" sz="1400" b="1" kern="1200" dirty="0" smtClean="0"/>
                  <a:t>Administració Oberta de Catalunya</a:t>
                </a:r>
                <a:endParaRPr lang="ca-ES" sz="1400" b="1" kern="1200" dirty="0"/>
              </a:p>
            </p:txBody>
          </p:sp>
        </p:grpSp>
        <p:grpSp>
          <p:nvGrpSpPr>
            <p:cNvPr id="14" name="13 Grupo"/>
            <p:cNvGrpSpPr/>
            <p:nvPr/>
          </p:nvGrpSpPr>
          <p:grpSpPr>
            <a:xfrm>
              <a:off x="7040807" y="1018828"/>
              <a:ext cx="432048" cy="1231298"/>
              <a:chOff x="6392735" y="1306860"/>
              <a:chExt cx="432048" cy="1231298"/>
            </a:xfrm>
          </p:grpSpPr>
          <p:sp>
            <p:nvSpPr>
              <p:cNvPr id="28" name="27 Rectángulo redondeado"/>
              <p:cNvSpPr/>
              <p:nvPr/>
            </p:nvSpPr>
            <p:spPr>
              <a:xfrm rot="16200000">
                <a:off x="5993110" y="1706485"/>
                <a:ext cx="1231298" cy="4320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ca-ES"/>
              </a:p>
            </p:txBody>
          </p:sp>
          <p:pic>
            <p:nvPicPr>
              <p:cNvPr id="29" name="28 Imagen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031822" y="1806447"/>
                <a:ext cx="1166293" cy="262351"/>
              </a:xfrm>
              <a:prstGeom prst="rect">
                <a:avLst/>
              </a:prstGeom>
            </p:spPr>
          </p:pic>
        </p:grpSp>
        <p:sp>
          <p:nvSpPr>
            <p:cNvPr id="15" name="14 Rectángulo redondeado"/>
            <p:cNvSpPr/>
            <p:nvPr/>
          </p:nvSpPr>
          <p:spPr>
            <a:xfrm>
              <a:off x="2265159" y="2934469"/>
              <a:ext cx="1296144" cy="4945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ca-ES" sz="2400" b="1" dirty="0" smtClean="0">
                  <a:solidFill>
                    <a:srgbClr val="4D4D4D"/>
                  </a:solidFill>
                  <a:latin typeface="Arial Black" pitchFamily="34" charset="0"/>
                </a:rPr>
                <a:t>M</a:t>
              </a:r>
              <a:r>
                <a:rPr lang="ca-ES" sz="2400" b="1" dirty="0" smtClean="0">
                  <a:solidFill>
                    <a:srgbClr val="CC0000"/>
                  </a:solidFill>
                  <a:latin typeface="Arial Black" pitchFamily="34" charset="0"/>
                </a:rPr>
                <a:t>U</a:t>
              </a:r>
              <a:r>
                <a:rPr lang="ca-ES" sz="2400" b="1" dirty="0" smtClean="0">
                  <a:solidFill>
                    <a:srgbClr val="4D4D4D"/>
                  </a:solidFill>
                  <a:latin typeface="Arial Black" pitchFamily="34" charset="0"/>
                </a:rPr>
                <a:t>X</a:t>
              </a:r>
              <a:endParaRPr lang="ca-ES" sz="2000" b="1" dirty="0">
                <a:solidFill>
                  <a:srgbClr val="4D4D4D"/>
                </a:solidFill>
                <a:latin typeface="Arial Black" pitchFamily="34" charset="0"/>
              </a:endParaRPr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2265159" y="2089423"/>
              <a:ext cx="1296144" cy="5040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ca-ES" b="1" dirty="0" smtClean="0">
                  <a:solidFill>
                    <a:srgbClr val="4D4D4D"/>
                  </a:solidFill>
                  <a:latin typeface="Arial Black" pitchFamily="34" charset="0"/>
                </a:rPr>
                <a:t>e-TR</a:t>
              </a:r>
              <a:r>
                <a:rPr lang="ca-ES" b="1" dirty="0" smtClean="0">
                  <a:solidFill>
                    <a:srgbClr val="CC0000"/>
                  </a:solidFill>
                  <a:latin typeface="Arial Black" pitchFamily="34" charset="0"/>
                </a:rPr>
                <a:t>A</a:t>
              </a:r>
              <a:r>
                <a:rPr lang="ca-ES" b="1" dirty="0" smtClean="0">
                  <a:solidFill>
                    <a:srgbClr val="4D4D4D"/>
                  </a:solidFill>
                  <a:latin typeface="Arial Black" pitchFamily="34" charset="0"/>
                </a:rPr>
                <a:t>M</a:t>
              </a:r>
              <a:endParaRPr lang="ca-ES" sz="1600" b="1" dirty="0">
                <a:solidFill>
                  <a:srgbClr val="4D4D4D"/>
                </a:solidFill>
                <a:latin typeface="Arial Black" pitchFamily="34" charset="0"/>
              </a:endParaRP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2265159" y="1238818"/>
              <a:ext cx="1296144" cy="5339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ca-ES" sz="2000" b="1" dirty="0" err="1" smtClean="0">
                  <a:solidFill>
                    <a:srgbClr val="CC0000"/>
                  </a:solidFill>
                  <a:latin typeface="Arial Black" pitchFamily="34" charset="0"/>
                </a:rPr>
                <a:t>e.FA</a:t>
              </a:r>
              <a:r>
                <a:rPr lang="ca-ES" sz="2000" b="1" dirty="0" err="1" smtClean="0">
                  <a:solidFill>
                    <a:srgbClr val="4D4D4D"/>
                  </a:solidFill>
                  <a:latin typeface="Arial Black" pitchFamily="34" charset="0"/>
                </a:rPr>
                <a:t>CT</a:t>
              </a:r>
              <a:endParaRPr lang="ca-ES" b="1" dirty="0">
                <a:solidFill>
                  <a:srgbClr val="4D4D4D"/>
                </a:solidFill>
                <a:latin typeface="Arial Black" pitchFamily="34" charset="0"/>
              </a:endParaRPr>
            </a:p>
          </p:txBody>
        </p:sp>
        <p:grpSp>
          <p:nvGrpSpPr>
            <p:cNvPr id="18" name="17 Grupo"/>
            <p:cNvGrpSpPr/>
            <p:nvPr/>
          </p:nvGrpSpPr>
          <p:grpSpPr>
            <a:xfrm>
              <a:off x="7005346" y="2330679"/>
              <a:ext cx="505609" cy="2650777"/>
              <a:chOff x="0" y="1062948"/>
              <a:chExt cx="2160240" cy="954719"/>
            </a:xfrm>
          </p:grpSpPr>
          <p:sp>
            <p:nvSpPr>
              <p:cNvPr id="26" name="25 Rectángulo redondeado"/>
              <p:cNvSpPr/>
              <p:nvPr/>
            </p:nvSpPr>
            <p:spPr>
              <a:xfrm>
                <a:off x="0" y="1062948"/>
                <a:ext cx="2160240" cy="954719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26 Rectángulo"/>
              <p:cNvSpPr/>
              <p:nvPr/>
            </p:nvSpPr>
            <p:spPr>
              <a:xfrm>
                <a:off x="46606" y="1109554"/>
                <a:ext cx="2067028" cy="86150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vert270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a-ES" sz="1600" kern="1200" dirty="0" smtClean="0"/>
                  <a:t>Notificacions Postals</a:t>
                </a:r>
                <a:endParaRPr lang="ca-ES" sz="1600" kern="1200" dirty="0"/>
              </a:p>
            </p:txBody>
          </p:sp>
        </p:grpSp>
        <p:grpSp>
          <p:nvGrpSpPr>
            <p:cNvPr id="19" name="18 Grupo"/>
            <p:cNvGrpSpPr/>
            <p:nvPr/>
          </p:nvGrpSpPr>
          <p:grpSpPr>
            <a:xfrm>
              <a:off x="4046580" y="4563315"/>
              <a:ext cx="1236560" cy="315043"/>
              <a:chOff x="3023041" y="5512529"/>
              <a:chExt cx="1348227" cy="432048"/>
            </a:xfrm>
          </p:grpSpPr>
          <p:sp>
            <p:nvSpPr>
              <p:cNvPr id="24" name="23 Rectángulo redondeado"/>
              <p:cNvSpPr/>
              <p:nvPr/>
            </p:nvSpPr>
            <p:spPr>
              <a:xfrm>
                <a:off x="3023041" y="5512529"/>
                <a:ext cx="1348227" cy="4320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ca-ES"/>
              </a:p>
            </p:txBody>
          </p:sp>
          <p:pic>
            <p:nvPicPr>
              <p:cNvPr id="25" name="Picture 2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5408" y="5575638"/>
                <a:ext cx="1247160" cy="3058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2" name="175 Rectángulo redondeado"/>
          <p:cNvSpPr>
            <a:spLocks noChangeArrowheads="1"/>
          </p:cNvSpPr>
          <p:nvPr/>
        </p:nvSpPr>
        <p:spPr bwMode="auto">
          <a:xfrm>
            <a:off x="4544062" y="949553"/>
            <a:ext cx="1066567" cy="593118"/>
          </a:xfrm>
          <a:prstGeom prst="roundRect">
            <a:avLst>
              <a:gd name="adj" fmla="val 19353"/>
            </a:avLst>
          </a:prstGeom>
          <a:solidFill>
            <a:srgbClr val="0070C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>
              <a:buNone/>
            </a:pPr>
            <a:r>
              <a:rPr lang="ca-ES" sz="1400" dirty="0" smtClean="0">
                <a:solidFill>
                  <a:schemeClr val="bg1"/>
                </a:solidFill>
              </a:rPr>
              <a:t>Catàleg</a:t>
            </a:r>
          </a:p>
          <a:p>
            <a:pPr algn="ctr">
              <a:spcBef>
                <a:spcPts val="0"/>
              </a:spcBef>
              <a:buNone/>
            </a:pPr>
            <a:r>
              <a:rPr lang="ca-ES" sz="1400" dirty="0" smtClean="0">
                <a:solidFill>
                  <a:schemeClr val="bg1"/>
                </a:solidFill>
              </a:rPr>
              <a:t>Serveis</a:t>
            </a:r>
          </a:p>
        </p:txBody>
      </p:sp>
      <p:grpSp>
        <p:nvGrpSpPr>
          <p:cNvPr id="43" name="42 Grupo"/>
          <p:cNvGrpSpPr/>
          <p:nvPr/>
        </p:nvGrpSpPr>
        <p:grpSpPr>
          <a:xfrm rot="16200000">
            <a:off x="2024325" y="4121118"/>
            <a:ext cx="900001" cy="490203"/>
            <a:chOff x="6420467" y="1916831"/>
            <a:chExt cx="1254451" cy="539445"/>
          </a:xfrm>
        </p:grpSpPr>
        <p:sp>
          <p:nvSpPr>
            <p:cNvPr id="44" name="43 Rectángulo redondeado"/>
            <p:cNvSpPr/>
            <p:nvPr/>
          </p:nvSpPr>
          <p:spPr bwMode="auto">
            <a:xfrm>
              <a:off x="6420467" y="1916831"/>
              <a:ext cx="1254451" cy="539445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600" kern="0">
                <a:solidFill>
                  <a:sysClr val="window" lastClr="FFFFFF"/>
                </a:solidFill>
                <a:latin typeface="Calibri"/>
              </a:endParaRPr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436" y="2011313"/>
              <a:ext cx="1181100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" name="175 Rectángulo redondeado"/>
          <p:cNvSpPr>
            <a:spLocks noChangeArrowheads="1"/>
          </p:cNvSpPr>
          <p:nvPr/>
        </p:nvSpPr>
        <p:spPr bwMode="auto">
          <a:xfrm rot="16200000">
            <a:off x="7215986" y="3475687"/>
            <a:ext cx="735291" cy="955349"/>
          </a:xfrm>
          <a:prstGeom prst="roundRect">
            <a:avLst>
              <a:gd name="adj" fmla="val 6198"/>
            </a:avLst>
          </a:prstGeom>
          <a:solidFill>
            <a:srgbClr val="92D050"/>
          </a:solidFill>
          <a:ln w="25400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vert="horz" anchor="b"/>
          <a:lstStyle/>
          <a:p>
            <a:pPr algn="ctr">
              <a:buNone/>
            </a:pPr>
            <a:endParaRPr lang="ca-ES" sz="1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ca-ES" sz="1600" dirty="0" smtClean="0">
                <a:solidFill>
                  <a:schemeClr val="bg1"/>
                </a:solidFill>
              </a:rPr>
              <a:t>       RAE</a:t>
            </a:r>
            <a:endParaRPr lang="ca-ES" sz="1400" dirty="0">
              <a:solidFill>
                <a:schemeClr val="bg1"/>
              </a:solidFill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7232479" y="3741622"/>
            <a:ext cx="465402" cy="407516"/>
          </a:xfrm>
          <a:prstGeom prst="ellipse">
            <a:avLst/>
          </a:prstGeom>
          <a:blipFill>
            <a:blip r:embed="rId5"/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175 Rectángulo redondeado"/>
          <p:cNvSpPr>
            <a:spLocks noChangeArrowheads="1"/>
          </p:cNvSpPr>
          <p:nvPr/>
        </p:nvSpPr>
        <p:spPr bwMode="auto">
          <a:xfrm rot="16200000">
            <a:off x="7213400" y="2560445"/>
            <a:ext cx="741773" cy="947011"/>
          </a:xfrm>
          <a:prstGeom prst="roundRect">
            <a:avLst>
              <a:gd name="adj" fmla="val 6198"/>
            </a:avLst>
          </a:prstGeom>
          <a:solidFill>
            <a:srgbClr val="4F81BD"/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 vert="horz" anchor="b"/>
          <a:lstStyle/>
          <a:p>
            <a:pPr algn="ctr">
              <a:buNone/>
            </a:pPr>
            <a:endParaRPr lang="ca-ES" sz="1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ca-ES" sz="1600" dirty="0" smtClean="0">
                <a:solidFill>
                  <a:schemeClr val="bg1"/>
                </a:solidFill>
              </a:rPr>
              <a:t>      PAC</a:t>
            </a:r>
            <a:endParaRPr lang="ca-ES" sz="1400" dirty="0">
              <a:solidFill>
                <a:schemeClr val="bg1"/>
              </a:solidFill>
            </a:endParaRPr>
          </a:p>
        </p:txBody>
      </p:sp>
      <p:sp>
        <p:nvSpPr>
          <p:cNvPr id="51" name="50 Elipse"/>
          <p:cNvSpPr/>
          <p:nvPr/>
        </p:nvSpPr>
        <p:spPr>
          <a:xfrm>
            <a:off x="7212139" y="2800388"/>
            <a:ext cx="470760" cy="437010"/>
          </a:xfrm>
          <a:prstGeom prst="ellipse">
            <a:avLst/>
          </a:prstGeom>
          <a:blipFill>
            <a:blip r:embed="rId6"/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-7200000"/>
              <a:satOff val="-10157"/>
              <a:lumOff val="105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175 Rectángulo redondeado"/>
          <p:cNvSpPr>
            <a:spLocks noChangeArrowheads="1"/>
          </p:cNvSpPr>
          <p:nvPr/>
        </p:nvSpPr>
        <p:spPr bwMode="auto">
          <a:xfrm rot="16200000">
            <a:off x="7236385" y="1614813"/>
            <a:ext cx="730801" cy="954697"/>
          </a:xfrm>
          <a:prstGeom prst="roundRect">
            <a:avLst>
              <a:gd name="adj" fmla="val 6198"/>
            </a:avLst>
          </a:prstGeom>
          <a:solidFill>
            <a:srgbClr val="FF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b"/>
          <a:lstStyle/>
          <a:p>
            <a:pPr algn="ctr">
              <a:buNone/>
            </a:pPr>
            <a:endParaRPr lang="ca-ES" sz="14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ca-ES" dirty="0" smtClean="0">
                <a:solidFill>
                  <a:schemeClr val="bg1"/>
                </a:solidFill>
              </a:rPr>
              <a:t>      PAE</a:t>
            </a:r>
            <a:endParaRPr lang="ca-ES" sz="1600" dirty="0">
              <a:solidFill>
                <a:schemeClr val="bg1"/>
              </a:solidFill>
            </a:endParaRPr>
          </a:p>
        </p:txBody>
      </p:sp>
      <p:sp>
        <p:nvSpPr>
          <p:cNvPr id="53" name="52 Elipse"/>
          <p:cNvSpPr/>
          <p:nvPr/>
        </p:nvSpPr>
        <p:spPr>
          <a:xfrm>
            <a:off x="7224719" y="1897314"/>
            <a:ext cx="440741" cy="403316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-14400000"/>
              <a:satOff val="-20314"/>
              <a:lumOff val="2109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7" name="56 Grupo"/>
          <p:cNvGrpSpPr/>
          <p:nvPr/>
        </p:nvGrpSpPr>
        <p:grpSpPr>
          <a:xfrm rot="5400000">
            <a:off x="5727833" y="1230748"/>
            <a:ext cx="469238" cy="7951715"/>
            <a:chOff x="0" y="1062948"/>
            <a:chExt cx="2160240" cy="954719"/>
          </a:xfrm>
        </p:grpSpPr>
        <p:sp>
          <p:nvSpPr>
            <p:cNvPr id="58" name="57 Rectángulo redondeado"/>
            <p:cNvSpPr/>
            <p:nvPr/>
          </p:nvSpPr>
          <p:spPr>
            <a:xfrm>
              <a:off x="0" y="1062948"/>
              <a:ext cx="2160240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58 Rectángulo"/>
            <p:cNvSpPr/>
            <p:nvPr/>
          </p:nvSpPr>
          <p:spPr>
            <a:xfrm>
              <a:off x="46611" y="1103132"/>
              <a:ext cx="2067030" cy="867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91440" tIns="91440" rIns="91440" bIns="9144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ca-ES" sz="2000" dirty="0" smtClean="0"/>
                <a:t>Nucli d’informació de base - </a:t>
              </a:r>
              <a:r>
                <a:rPr lang="ca-ES" sz="2000" dirty="0" err="1" smtClean="0"/>
                <a:t>GenNCL</a:t>
              </a:r>
              <a:r>
                <a:rPr lang="ca-ES" sz="2000" dirty="0" smtClean="0"/>
                <a:t>          </a:t>
              </a:r>
              <a:endParaRPr lang="ca-ES" sz="2000" dirty="0"/>
            </a:p>
          </p:txBody>
        </p:sp>
      </p:grpSp>
      <p:sp>
        <p:nvSpPr>
          <p:cNvPr id="60" name="59 Rectángulo redondeado"/>
          <p:cNvSpPr/>
          <p:nvPr/>
        </p:nvSpPr>
        <p:spPr>
          <a:xfrm rot="5400000">
            <a:off x="5740144" y="2275540"/>
            <a:ext cx="469676" cy="792665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buNone/>
            </a:pPr>
            <a:r>
              <a:rPr lang="ca-ES" sz="2000" dirty="0" smtClean="0"/>
              <a:t>Gestor Documental</a:t>
            </a:r>
            <a:endParaRPr lang="ca-ES" sz="2000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004" y="6115847"/>
            <a:ext cx="949451" cy="2460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62" name="61 Rectángulo redondeado"/>
          <p:cNvSpPr/>
          <p:nvPr/>
        </p:nvSpPr>
        <p:spPr>
          <a:xfrm rot="5400000">
            <a:off x="5728618" y="1740830"/>
            <a:ext cx="469238" cy="795014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62 Rectángulo"/>
          <p:cNvSpPr/>
          <p:nvPr/>
        </p:nvSpPr>
        <p:spPr>
          <a:xfrm rot="5400000">
            <a:off x="5765481" y="2102190"/>
            <a:ext cx="448991" cy="7227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vert270" wrap="square" lIns="91440" tIns="91440" rIns="91440" bIns="91440" numCol="1" spcCol="1270" anchor="ctr" anchorCtr="0">
            <a:noAutofit/>
          </a:bodyPr>
          <a:lstStyle/>
          <a:p>
            <a:pPr algn="ctr">
              <a:buNone/>
            </a:pPr>
            <a:r>
              <a:rPr lang="ca-ES" sz="2000" dirty="0" smtClean="0"/>
              <a:t>Gestor Documents - </a:t>
            </a:r>
            <a:r>
              <a:rPr lang="ca-ES" sz="2000" dirty="0" err="1" smtClean="0"/>
              <a:t>GenDOC</a:t>
            </a:r>
            <a:r>
              <a:rPr lang="ca-ES" sz="2000" dirty="0" smtClean="0"/>
              <a:t>          </a:t>
            </a:r>
            <a:endParaRPr lang="ca-ES" sz="2000" dirty="0"/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00" y="5602396"/>
            <a:ext cx="1201356" cy="235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80" y="5602395"/>
            <a:ext cx="1345196" cy="235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7" name="46 CuadroTexto"/>
          <p:cNvSpPr txBox="1"/>
          <p:nvPr/>
        </p:nvSpPr>
        <p:spPr>
          <a:xfrm>
            <a:off x="6075879" y="975943"/>
            <a:ext cx="1460009" cy="5107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a-ES" sz="1200" dirty="0" smtClean="0">
                <a:solidFill>
                  <a:srgbClr val="FF0000"/>
                </a:solidFill>
              </a:rPr>
              <a:t>Digitalització </a:t>
            </a:r>
            <a:r>
              <a:rPr lang="ca-ES" sz="1200" dirty="0">
                <a:solidFill>
                  <a:srgbClr val="FF0000"/>
                </a:solidFill>
              </a:rPr>
              <a:t>i</a:t>
            </a:r>
            <a:r>
              <a:rPr lang="ca-ES" sz="1200" dirty="0" smtClean="0">
                <a:solidFill>
                  <a:srgbClr val="FF0000"/>
                </a:solidFill>
              </a:rPr>
              <a:t> Distribució</a:t>
            </a:r>
          </a:p>
        </p:txBody>
      </p:sp>
      <p:sp>
        <p:nvSpPr>
          <p:cNvPr id="66" name="2 Título"/>
          <p:cNvSpPr txBox="1">
            <a:spLocks/>
          </p:cNvSpPr>
          <p:nvPr/>
        </p:nvSpPr>
        <p:spPr>
          <a:xfrm>
            <a:off x="6933988" y="0"/>
            <a:ext cx="4511648" cy="975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ln>
                  <a:noFill/>
                </a:ln>
                <a:solidFill>
                  <a:srgbClr val="08AC18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a-ES" dirty="0" smtClean="0">
                <a:solidFill>
                  <a:schemeClr val="tx2"/>
                </a:solidFill>
                <a:latin typeface="+mj-lt"/>
              </a:rPr>
              <a:t>100% Electrònic</a:t>
            </a:r>
            <a:endParaRPr lang="ca-E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7" name="175 Rectángulo redondeado"/>
          <p:cNvSpPr>
            <a:spLocks noChangeArrowheads="1"/>
          </p:cNvSpPr>
          <p:nvPr/>
        </p:nvSpPr>
        <p:spPr bwMode="auto">
          <a:xfrm>
            <a:off x="1365812" y="2877093"/>
            <a:ext cx="761623" cy="1834650"/>
          </a:xfrm>
          <a:prstGeom prst="roundRect">
            <a:avLst>
              <a:gd name="adj" fmla="val 19353"/>
            </a:avLst>
          </a:prstGeom>
          <a:solidFill>
            <a:srgbClr val="0070C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vert="vert270"/>
          <a:lstStyle/>
          <a:p>
            <a:pPr algn="ctr">
              <a:buNone/>
            </a:pPr>
            <a:r>
              <a:rPr lang="ca-ES" sz="1600" dirty="0" smtClean="0">
                <a:solidFill>
                  <a:schemeClr val="bg1"/>
                </a:solidFill>
              </a:rPr>
              <a:t>Carpeta del </a:t>
            </a:r>
          </a:p>
          <a:p>
            <a:pPr algn="ctr">
              <a:buNone/>
            </a:pPr>
            <a:r>
              <a:rPr lang="ca-ES" sz="1600" dirty="0" smtClean="0">
                <a:solidFill>
                  <a:schemeClr val="bg1"/>
                </a:solidFill>
              </a:rPr>
              <a:t>Ciutadà o Empresa</a:t>
            </a:r>
          </a:p>
        </p:txBody>
      </p:sp>
    </p:spTree>
    <p:extLst>
      <p:ext uri="{BB962C8B-B14F-4D97-AF65-F5344CB8AC3E}">
        <p14:creationId xmlns:p14="http://schemas.microsoft.com/office/powerpoint/2010/main" val="1908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2 Título"/>
          <p:cNvSpPr txBox="1">
            <a:spLocks/>
          </p:cNvSpPr>
          <p:nvPr/>
        </p:nvSpPr>
        <p:spPr>
          <a:xfrm>
            <a:off x="5028557" y="0"/>
            <a:ext cx="6301331" cy="975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ln>
                  <a:noFill/>
                </a:ln>
                <a:solidFill>
                  <a:srgbClr val="08AC18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a-ES" dirty="0" smtClean="0">
                <a:solidFill>
                  <a:schemeClr val="tx2"/>
                </a:solidFill>
                <a:latin typeface="+mj-lt"/>
              </a:rPr>
              <a:t>Disseny de procediments</a:t>
            </a:r>
            <a:endParaRPr lang="ca-E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1857951" y="6097097"/>
            <a:ext cx="2162504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a-ES" sz="1200" dirty="0">
                <a:latin typeface="Arial" pitchFamily="34" charset="0"/>
                <a:cs typeface="Arial" pitchFamily="34" charset="0"/>
              </a:rPr>
              <a:t>DISSENY DE </a:t>
            </a:r>
            <a:r>
              <a:rPr lang="ca-ES" sz="1200" dirty="0" smtClean="0">
                <a:latin typeface="Arial" pitchFamily="34" charset="0"/>
                <a:cs typeface="Arial" pitchFamily="34" charset="0"/>
              </a:rPr>
              <a:t>PROCEDIMENT</a:t>
            </a:r>
            <a:endParaRPr lang="ca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4247850" y="6097097"/>
            <a:ext cx="2162504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a-ES" sz="1200" dirty="0">
                <a:latin typeface="Arial" pitchFamily="34" charset="0"/>
                <a:cs typeface="Arial" pitchFamily="34" charset="0"/>
              </a:rPr>
              <a:t>AUTOMATITZACIÓ I INTEGRACIÓ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6644775" y="6097097"/>
            <a:ext cx="2162504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a-ES" sz="1200" dirty="0">
                <a:latin typeface="Arial" pitchFamily="34" charset="0"/>
                <a:cs typeface="Arial" pitchFamily="34" charset="0"/>
              </a:rPr>
              <a:t>DEPENDÈNCIA </a:t>
            </a:r>
            <a:endParaRPr lang="ca-ES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ca-ES" sz="1200" dirty="0" smtClean="0">
                <a:latin typeface="Arial" pitchFamily="34" charset="0"/>
                <a:cs typeface="Arial" pitchFamily="34" charset="0"/>
              </a:rPr>
              <a:t>USUARI</a:t>
            </a:r>
            <a:endParaRPr lang="ca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9041700" y="6108130"/>
            <a:ext cx="2162504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a-ES" sz="1200" dirty="0">
                <a:latin typeface="Arial" pitchFamily="34" charset="0"/>
                <a:cs typeface="Arial" pitchFamily="34" charset="0"/>
              </a:rPr>
              <a:t>EXPEDIENT </a:t>
            </a:r>
            <a:endParaRPr lang="ca-ES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ca-ES" sz="1200" dirty="0" smtClean="0">
                <a:latin typeface="Arial" pitchFamily="34" charset="0"/>
                <a:cs typeface="Arial" pitchFamily="34" charset="0"/>
              </a:rPr>
              <a:t>ELECTRÒNIC</a:t>
            </a:r>
            <a:endParaRPr lang="ca-E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" name="6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617988"/>
              </p:ext>
            </p:extLst>
          </p:nvPr>
        </p:nvGraphicFramePr>
        <p:xfrm>
          <a:off x="1781151" y="1624828"/>
          <a:ext cx="9487304" cy="4336257"/>
        </p:xfrm>
        <a:graphic>
          <a:graphicData uri="http://schemas.openxmlformats.org/drawingml/2006/table">
            <a:tbl>
              <a:tblPr bandCol="1">
                <a:tableStyleId>{D03447BB-5D67-496B-8E87-E561075AD55C}</a:tableStyleId>
              </a:tblPr>
              <a:tblGrid>
                <a:gridCol w="2371826"/>
                <a:gridCol w="2371826"/>
                <a:gridCol w="2371826"/>
                <a:gridCol w="2371826"/>
              </a:tblGrid>
              <a:tr h="1445419">
                <a:tc>
                  <a:txBody>
                    <a:bodyPr/>
                    <a:lstStyle/>
                    <a:p>
                      <a:endParaRPr lang="ca-E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120475" marR="120475"/>
                </a:tc>
                <a:tc>
                  <a:txBody>
                    <a:bodyPr/>
                    <a:lstStyle/>
                    <a:p>
                      <a:endParaRPr lang="ca-E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120475" marR="120475"/>
                </a:tc>
                <a:tc>
                  <a:txBody>
                    <a:bodyPr/>
                    <a:lstStyle/>
                    <a:p>
                      <a:endParaRPr lang="ca-E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120475" marR="120475"/>
                </a:tc>
                <a:tc>
                  <a:txBody>
                    <a:bodyPr/>
                    <a:lstStyle/>
                    <a:p>
                      <a:endParaRPr lang="ca-E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120475" marR="120475"/>
                </a:tc>
              </a:tr>
              <a:tr h="1445419">
                <a:tc>
                  <a:txBody>
                    <a:bodyPr/>
                    <a:lstStyle/>
                    <a:p>
                      <a:endParaRPr lang="ca-E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120475" marR="120475"/>
                </a:tc>
                <a:tc>
                  <a:txBody>
                    <a:bodyPr/>
                    <a:lstStyle/>
                    <a:p>
                      <a:endParaRPr lang="ca-E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120475" marR="120475"/>
                </a:tc>
                <a:tc>
                  <a:txBody>
                    <a:bodyPr/>
                    <a:lstStyle/>
                    <a:p>
                      <a:endParaRPr lang="ca-E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120475" marR="120475"/>
                </a:tc>
                <a:tc>
                  <a:txBody>
                    <a:bodyPr/>
                    <a:lstStyle/>
                    <a:p>
                      <a:endParaRPr lang="ca-E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120475" marR="120475"/>
                </a:tc>
              </a:tr>
              <a:tr h="1445419">
                <a:tc>
                  <a:txBody>
                    <a:bodyPr/>
                    <a:lstStyle/>
                    <a:p>
                      <a:endParaRPr lang="ca-E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120475" marR="120475"/>
                </a:tc>
                <a:tc>
                  <a:txBody>
                    <a:bodyPr/>
                    <a:lstStyle/>
                    <a:p>
                      <a:endParaRPr lang="ca-E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120475" marR="120475"/>
                </a:tc>
                <a:tc>
                  <a:txBody>
                    <a:bodyPr/>
                    <a:lstStyle/>
                    <a:p>
                      <a:endParaRPr lang="ca-E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120475" marR="120475"/>
                </a:tc>
                <a:tc>
                  <a:txBody>
                    <a:bodyPr/>
                    <a:lstStyle/>
                    <a:p>
                      <a:endParaRPr lang="ca-E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120475" marR="120475"/>
                </a:tc>
              </a:tr>
            </a:tbl>
          </a:graphicData>
        </a:graphic>
      </p:graphicFrame>
      <p:sp>
        <p:nvSpPr>
          <p:cNvPr id="69" name="68 CuadroTexto"/>
          <p:cNvSpPr txBox="1"/>
          <p:nvPr/>
        </p:nvSpPr>
        <p:spPr>
          <a:xfrm rot="16200000">
            <a:off x="772065" y="5173475"/>
            <a:ext cx="1298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a-ES" sz="1200" dirty="0" smtClean="0">
                <a:latin typeface="Arial" pitchFamily="34" charset="0"/>
                <a:cs typeface="Arial" pitchFamily="34" charset="0"/>
              </a:rPr>
              <a:t>BAIX</a:t>
            </a:r>
            <a:endParaRPr lang="ca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69 CuadroTexto"/>
          <p:cNvSpPr txBox="1"/>
          <p:nvPr/>
        </p:nvSpPr>
        <p:spPr>
          <a:xfrm rot="16200000">
            <a:off x="772370" y="3718458"/>
            <a:ext cx="1298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a-ES" sz="1200" dirty="0" smtClean="0">
                <a:latin typeface="Arial" pitchFamily="34" charset="0"/>
                <a:cs typeface="Arial" pitchFamily="34" charset="0"/>
              </a:rPr>
              <a:t>MITJÀ</a:t>
            </a:r>
            <a:endParaRPr lang="ca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/>
          <p:cNvSpPr txBox="1"/>
          <p:nvPr/>
        </p:nvSpPr>
        <p:spPr>
          <a:xfrm rot="16200000">
            <a:off x="759821" y="2293155"/>
            <a:ext cx="1298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a-ES" sz="1200" dirty="0" smtClean="0">
                <a:latin typeface="Arial" pitchFamily="34" charset="0"/>
                <a:cs typeface="Arial" pitchFamily="34" charset="0"/>
              </a:rPr>
              <a:t>ALT</a:t>
            </a:r>
            <a:endParaRPr lang="ca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1793635" y="3124196"/>
            <a:ext cx="9462271" cy="1538671"/>
          </a:xfrm>
          <a:prstGeom prst="rect">
            <a:avLst/>
          </a:prstGeom>
          <a:solidFill>
            <a:schemeClr val="bg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ca-E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73 Grupo"/>
          <p:cNvGrpSpPr/>
          <p:nvPr/>
        </p:nvGrpSpPr>
        <p:grpSpPr>
          <a:xfrm>
            <a:off x="2784311" y="2652745"/>
            <a:ext cx="7607687" cy="1335268"/>
            <a:chOff x="1732991" y="2528285"/>
            <a:chExt cx="5774183" cy="1335268"/>
          </a:xfrm>
        </p:grpSpPr>
        <p:sp>
          <p:nvSpPr>
            <p:cNvPr id="75" name="74 Elipse"/>
            <p:cNvSpPr/>
            <p:nvPr/>
          </p:nvSpPr>
          <p:spPr>
            <a:xfrm>
              <a:off x="3546487" y="2528285"/>
              <a:ext cx="283414" cy="3258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ca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75 Elipse"/>
            <p:cNvSpPr/>
            <p:nvPr/>
          </p:nvSpPr>
          <p:spPr>
            <a:xfrm>
              <a:off x="1732991" y="3537679"/>
              <a:ext cx="283414" cy="3258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ca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76 Elipse"/>
            <p:cNvSpPr/>
            <p:nvPr/>
          </p:nvSpPr>
          <p:spPr>
            <a:xfrm>
              <a:off x="7223760" y="2529062"/>
              <a:ext cx="283414" cy="3258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ca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78 Elipse"/>
            <p:cNvSpPr/>
            <p:nvPr/>
          </p:nvSpPr>
          <p:spPr>
            <a:xfrm>
              <a:off x="5352087" y="3532366"/>
              <a:ext cx="283414" cy="3258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ca-E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0" name="79 Conector curvado"/>
            <p:cNvCxnSpPr>
              <a:stCxn id="75" idx="2"/>
              <a:endCxn id="76" idx="6"/>
            </p:cNvCxnSpPr>
            <p:nvPr/>
          </p:nvCxnSpPr>
          <p:spPr>
            <a:xfrm rot="10800000" flipV="1">
              <a:off x="2016405" y="2691222"/>
              <a:ext cx="1530082" cy="100939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curvado"/>
            <p:cNvCxnSpPr>
              <a:stCxn id="79" idx="6"/>
              <a:endCxn id="77" idx="4"/>
            </p:cNvCxnSpPr>
            <p:nvPr/>
          </p:nvCxnSpPr>
          <p:spPr>
            <a:xfrm flipV="1">
              <a:off x="5635501" y="2854936"/>
              <a:ext cx="1729966" cy="840367"/>
            </a:xfrm>
            <a:prstGeom prst="curvedConnector2">
              <a:avLst/>
            </a:prstGeom>
            <a:ln w="57150">
              <a:solidFill>
                <a:srgbClr val="0070C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curvado"/>
            <p:cNvCxnSpPr>
              <a:endCxn id="79" idx="2"/>
            </p:cNvCxnSpPr>
            <p:nvPr/>
          </p:nvCxnSpPr>
          <p:spPr>
            <a:xfrm>
              <a:off x="3829903" y="2692001"/>
              <a:ext cx="1522184" cy="100330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83 Grupo"/>
          <p:cNvGrpSpPr/>
          <p:nvPr/>
        </p:nvGrpSpPr>
        <p:grpSpPr>
          <a:xfrm>
            <a:off x="2783593" y="1782548"/>
            <a:ext cx="7593356" cy="3746487"/>
            <a:chOff x="1732447" y="1658087"/>
            <a:chExt cx="5763306" cy="3746487"/>
          </a:xfrm>
        </p:grpSpPr>
        <p:grpSp>
          <p:nvGrpSpPr>
            <p:cNvPr id="85" name="84 Grupo"/>
            <p:cNvGrpSpPr/>
            <p:nvPr/>
          </p:nvGrpSpPr>
          <p:grpSpPr>
            <a:xfrm>
              <a:off x="1732447" y="1658087"/>
              <a:ext cx="5763306" cy="3746487"/>
              <a:chOff x="1732447" y="1658087"/>
              <a:chExt cx="5763306" cy="3746487"/>
            </a:xfrm>
          </p:grpSpPr>
          <p:cxnSp>
            <p:nvCxnSpPr>
              <p:cNvPr id="87" name="86 Conector angular"/>
              <p:cNvCxnSpPr/>
              <p:nvPr/>
            </p:nvCxnSpPr>
            <p:spPr>
              <a:xfrm>
                <a:off x="1862175" y="1802103"/>
                <a:ext cx="1833337" cy="12700"/>
              </a:xfrm>
              <a:prstGeom prst="bentConnector3">
                <a:avLst>
                  <a:gd name="adj1" fmla="val 103756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87 Elipse"/>
              <p:cNvSpPr/>
              <p:nvPr/>
            </p:nvSpPr>
            <p:spPr>
              <a:xfrm>
                <a:off x="1732447" y="1660158"/>
                <a:ext cx="259457" cy="2880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ca-E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88 Elipse"/>
              <p:cNvSpPr/>
              <p:nvPr/>
            </p:nvSpPr>
            <p:spPr>
              <a:xfrm>
                <a:off x="3566750" y="1658087"/>
                <a:ext cx="259457" cy="2880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ca-E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0" name="89 Conector curvado"/>
              <p:cNvCxnSpPr>
                <a:stCxn id="93" idx="6"/>
                <a:endCxn id="92" idx="2"/>
              </p:cNvCxnSpPr>
              <p:nvPr/>
            </p:nvCxnSpPr>
            <p:spPr>
              <a:xfrm flipV="1">
                <a:off x="5679704" y="1804174"/>
                <a:ext cx="1556592" cy="3456384"/>
              </a:xfrm>
              <a:prstGeom prst="curvedConnector3">
                <a:avLst>
                  <a:gd name="adj1" fmla="val 58485"/>
                </a:avLst>
              </a:prstGeom>
              <a:ln w="57150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91 Elipse"/>
              <p:cNvSpPr/>
              <p:nvPr/>
            </p:nvSpPr>
            <p:spPr>
              <a:xfrm>
                <a:off x="7236296" y="1660158"/>
                <a:ext cx="259457" cy="2880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ca-E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92 Elipse"/>
              <p:cNvSpPr/>
              <p:nvPr/>
            </p:nvSpPr>
            <p:spPr>
              <a:xfrm>
                <a:off x="5420247" y="5116542"/>
                <a:ext cx="259457" cy="2880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ca-ES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86" name="85 Conector curvado"/>
            <p:cNvCxnSpPr>
              <a:stCxn id="89" idx="6"/>
              <a:endCxn id="93" idx="2"/>
            </p:cNvCxnSpPr>
            <p:nvPr/>
          </p:nvCxnSpPr>
          <p:spPr>
            <a:xfrm>
              <a:off x="3826207" y="1802103"/>
              <a:ext cx="1594040" cy="3458455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93 Grupo"/>
          <p:cNvGrpSpPr/>
          <p:nvPr/>
        </p:nvGrpSpPr>
        <p:grpSpPr>
          <a:xfrm>
            <a:off x="2798642" y="2243849"/>
            <a:ext cx="7561792" cy="3325835"/>
            <a:chOff x="1743868" y="2119389"/>
            <a:chExt cx="5739349" cy="3325835"/>
          </a:xfrm>
        </p:grpSpPr>
        <p:cxnSp>
          <p:nvCxnSpPr>
            <p:cNvPr id="95" name="94 Conector curvado"/>
            <p:cNvCxnSpPr>
              <a:stCxn id="103" idx="2"/>
              <a:endCxn id="99" idx="6"/>
            </p:cNvCxnSpPr>
            <p:nvPr/>
          </p:nvCxnSpPr>
          <p:spPr>
            <a:xfrm rot="10800000" flipV="1">
              <a:off x="3805944" y="2296782"/>
              <a:ext cx="1558144" cy="1852298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92D05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95 Grupo"/>
            <p:cNvGrpSpPr/>
            <p:nvPr/>
          </p:nvGrpSpPr>
          <p:grpSpPr>
            <a:xfrm>
              <a:off x="1743868" y="2119389"/>
              <a:ext cx="5739349" cy="3325835"/>
              <a:chOff x="1743868" y="2119389"/>
              <a:chExt cx="5739349" cy="3325835"/>
            </a:xfrm>
          </p:grpSpPr>
          <p:grpSp>
            <p:nvGrpSpPr>
              <p:cNvPr id="97" name="96 Grupo"/>
              <p:cNvGrpSpPr/>
              <p:nvPr/>
            </p:nvGrpSpPr>
            <p:grpSpPr>
              <a:xfrm>
                <a:off x="1743868" y="2119389"/>
                <a:ext cx="5739349" cy="3325835"/>
                <a:chOff x="1743868" y="2078739"/>
                <a:chExt cx="5739349" cy="3325835"/>
              </a:xfrm>
            </p:grpSpPr>
            <p:sp>
              <p:nvSpPr>
                <p:cNvPr id="99" name="98 Elipse"/>
                <p:cNvSpPr/>
                <p:nvPr/>
              </p:nvSpPr>
              <p:spPr>
                <a:xfrm>
                  <a:off x="3546487" y="3964414"/>
                  <a:ext cx="259457" cy="28803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:endParaRPr lang="ca-E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99 Elipse"/>
                <p:cNvSpPr/>
                <p:nvPr/>
              </p:nvSpPr>
              <p:spPr>
                <a:xfrm>
                  <a:off x="1743868" y="5116542"/>
                  <a:ext cx="259457" cy="28803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:endParaRPr lang="ca-ES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1" name="100 Conector curvado"/>
                <p:cNvCxnSpPr/>
                <p:nvPr/>
              </p:nvCxnSpPr>
              <p:spPr>
                <a:xfrm>
                  <a:off x="5623545" y="2225652"/>
                  <a:ext cx="1729942" cy="12700"/>
                </a:xfrm>
                <a:prstGeom prst="curvedConnector3">
                  <a:avLst>
                    <a:gd name="adj1" fmla="val 50000"/>
                  </a:avLst>
                </a:prstGeom>
                <a:ln w="57150">
                  <a:solidFill>
                    <a:srgbClr val="92D050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101 Elipse"/>
                <p:cNvSpPr/>
                <p:nvPr/>
              </p:nvSpPr>
              <p:spPr>
                <a:xfrm>
                  <a:off x="7223760" y="2078739"/>
                  <a:ext cx="259457" cy="28803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:endParaRPr lang="ca-E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102 Elipse"/>
                <p:cNvSpPr/>
                <p:nvPr/>
              </p:nvSpPr>
              <p:spPr>
                <a:xfrm>
                  <a:off x="5364088" y="2112116"/>
                  <a:ext cx="259457" cy="28803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:endParaRPr lang="ca-E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98" name="97 Conector curvado"/>
              <p:cNvCxnSpPr>
                <a:stCxn id="99" idx="2"/>
                <a:endCxn id="100" idx="6"/>
              </p:cNvCxnSpPr>
              <p:nvPr/>
            </p:nvCxnSpPr>
            <p:spPr>
              <a:xfrm rot="10800000" flipV="1">
                <a:off x="2003325" y="4149080"/>
                <a:ext cx="1543162" cy="1152128"/>
              </a:xfrm>
              <a:prstGeom prst="curvedConnector3">
                <a:avLst>
                  <a:gd name="adj1" fmla="val 50000"/>
                </a:avLst>
              </a:prstGeom>
              <a:ln w="57150">
                <a:solidFill>
                  <a:srgbClr val="92D05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103 Grupo"/>
          <p:cNvGrpSpPr/>
          <p:nvPr/>
        </p:nvGrpSpPr>
        <p:grpSpPr>
          <a:xfrm>
            <a:off x="1863244" y="3484659"/>
            <a:ext cx="1992334" cy="503355"/>
            <a:chOff x="1011600" y="688008"/>
            <a:chExt cx="1512168" cy="503355"/>
          </a:xfrm>
        </p:grpSpPr>
        <p:grpSp>
          <p:nvGrpSpPr>
            <p:cNvPr id="105" name="104 Grupo"/>
            <p:cNvGrpSpPr/>
            <p:nvPr/>
          </p:nvGrpSpPr>
          <p:grpSpPr>
            <a:xfrm>
              <a:off x="1011600" y="762663"/>
              <a:ext cx="1512168" cy="369332"/>
              <a:chOff x="6309717" y="942861"/>
              <a:chExt cx="1512168" cy="369332"/>
            </a:xfrm>
          </p:grpSpPr>
          <p:sp>
            <p:nvSpPr>
              <p:cNvPr id="107" name="106 CuadroTexto"/>
              <p:cNvSpPr txBox="1"/>
              <p:nvPr/>
            </p:nvSpPr>
            <p:spPr>
              <a:xfrm>
                <a:off x="6309717" y="942861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ca-ES" dirty="0" smtClean="0">
                    <a:latin typeface="Arial" pitchFamily="34" charset="0"/>
                    <a:cs typeface="Arial" pitchFamily="34" charset="0"/>
                  </a:rPr>
                  <a:t>RAE</a:t>
                </a:r>
                <a:endParaRPr lang="ca-E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107 Elipse"/>
              <p:cNvSpPr/>
              <p:nvPr/>
            </p:nvSpPr>
            <p:spPr>
              <a:xfrm>
                <a:off x="6482308" y="984548"/>
                <a:ext cx="259457" cy="28803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ca-E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6" name="Picture 2" descr="Resultado de imagen de list icon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090" y="688008"/>
              <a:ext cx="503355" cy="503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" name="108 Grupo"/>
          <p:cNvGrpSpPr/>
          <p:nvPr/>
        </p:nvGrpSpPr>
        <p:grpSpPr>
          <a:xfrm>
            <a:off x="5373547" y="3501290"/>
            <a:ext cx="2086839" cy="521660"/>
            <a:chOff x="3675896" y="704640"/>
            <a:chExt cx="1583897" cy="521660"/>
          </a:xfrm>
        </p:grpSpPr>
        <p:grpSp>
          <p:nvGrpSpPr>
            <p:cNvPr id="110" name="109 Grupo"/>
            <p:cNvGrpSpPr/>
            <p:nvPr/>
          </p:nvGrpSpPr>
          <p:grpSpPr>
            <a:xfrm>
              <a:off x="3675896" y="788556"/>
              <a:ext cx="1512168" cy="369332"/>
              <a:chOff x="3635896" y="963583"/>
              <a:chExt cx="1512168" cy="369332"/>
            </a:xfrm>
          </p:grpSpPr>
          <p:sp>
            <p:nvSpPr>
              <p:cNvPr id="112" name="111 Elipse"/>
              <p:cNvSpPr/>
              <p:nvPr/>
            </p:nvSpPr>
            <p:spPr>
              <a:xfrm>
                <a:off x="3826207" y="980728"/>
                <a:ext cx="259457" cy="28803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ca-E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112 CuadroTexto"/>
              <p:cNvSpPr txBox="1"/>
              <p:nvPr/>
            </p:nvSpPr>
            <p:spPr>
              <a:xfrm>
                <a:off x="3635896" y="963583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ca-ES" dirty="0" smtClean="0">
                    <a:latin typeface="Arial" pitchFamily="34" charset="0"/>
                    <a:cs typeface="Arial" pitchFamily="34" charset="0"/>
                  </a:rPr>
                  <a:t>PAC</a:t>
                </a:r>
                <a:endParaRPr lang="ca-E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1" name="Picture 4" descr="Resultado de imagen de proces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133" y="704640"/>
              <a:ext cx="521660" cy="52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" name="113 Grupo"/>
          <p:cNvGrpSpPr/>
          <p:nvPr/>
        </p:nvGrpSpPr>
        <p:grpSpPr>
          <a:xfrm>
            <a:off x="8978723" y="3352476"/>
            <a:ext cx="2198714" cy="595363"/>
            <a:chOff x="6412200" y="555825"/>
            <a:chExt cx="1668809" cy="595363"/>
          </a:xfrm>
        </p:grpSpPr>
        <p:grpSp>
          <p:nvGrpSpPr>
            <p:cNvPr id="115" name="114 Grupo"/>
            <p:cNvGrpSpPr/>
            <p:nvPr/>
          </p:nvGrpSpPr>
          <p:grpSpPr>
            <a:xfrm>
              <a:off x="6412200" y="777012"/>
              <a:ext cx="1512168" cy="369332"/>
              <a:chOff x="1314450" y="952039"/>
              <a:chExt cx="1512168" cy="369332"/>
            </a:xfrm>
          </p:grpSpPr>
          <p:sp>
            <p:nvSpPr>
              <p:cNvPr id="117" name="116 CuadroTexto"/>
              <p:cNvSpPr txBox="1"/>
              <p:nvPr/>
            </p:nvSpPr>
            <p:spPr>
              <a:xfrm>
                <a:off x="1314450" y="952039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ca-ES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a-ES" dirty="0" smtClean="0">
                    <a:latin typeface="Arial" pitchFamily="34" charset="0"/>
                    <a:cs typeface="Arial" pitchFamily="34" charset="0"/>
                  </a:rPr>
                  <a:t>AE</a:t>
                </a:r>
                <a:endParaRPr lang="ca-E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117 Elipse"/>
              <p:cNvSpPr/>
              <p:nvPr/>
            </p:nvSpPr>
            <p:spPr>
              <a:xfrm>
                <a:off x="1484411" y="980728"/>
                <a:ext cx="259457" cy="2880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ca-E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6" name="Picture 8" descr="Resultado de imagen de workflow icon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485646" y="555825"/>
              <a:ext cx="595363" cy="59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26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0278 -0.35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7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00122 -0.359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79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0452 -0.35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9" grpId="0"/>
      <p:bldP spid="70" grpId="0"/>
      <p:bldP spid="72" grpId="0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80 Grupo"/>
          <p:cNvGrpSpPr/>
          <p:nvPr/>
        </p:nvGrpSpPr>
        <p:grpSpPr>
          <a:xfrm>
            <a:off x="1008145" y="1416120"/>
            <a:ext cx="728734" cy="5050109"/>
            <a:chOff x="765175" y="1416120"/>
            <a:chExt cx="553104" cy="5050109"/>
          </a:xfrm>
        </p:grpSpPr>
        <p:grpSp>
          <p:nvGrpSpPr>
            <p:cNvPr id="94" name="93 Grupo"/>
            <p:cNvGrpSpPr/>
            <p:nvPr/>
          </p:nvGrpSpPr>
          <p:grpSpPr>
            <a:xfrm rot="5400000">
              <a:off x="-71631" y="2252926"/>
              <a:ext cx="2226716" cy="553104"/>
              <a:chOff x="2142" y="0"/>
              <a:chExt cx="2610264" cy="636740"/>
            </a:xfrm>
          </p:grpSpPr>
          <p:sp>
            <p:nvSpPr>
              <p:cNvPr id="101" name="100 Cheurón"/>
              <p:cNvSpPr/>
              <p:nvPr/>
            </p:nvSpPr>
            <p:spPr>
              <a:xfrm>
                <a:off x="2142" y="0"/>
                <a:ext cx="2610264" cy="636740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2" name="Cheurón 4"/>
              <p:cNvSpPr/>
              <p:nvPr/>
            </p:nvSpPr>
            <p:spPr>
              <a:xfrm>
                <a:off x="320512" y="0"/>
                <a:ext cx="1973524" cy="6367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012" tIns="30671" rIns="30671" bIns="30671" numCol="1" spcCol="1270" anchor="ctr" anchorCtr="0">
                <a:noAutofit/>
              </a:bodyPr>
              <a:lstStyle/>
              <a:p>
                <a:pPr lvl="0" algn="ctr" defTabSz="10223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a-ES" sz="2000" kern="1200" dirty="0" smtClean="0"/>
                  <a:t>Coneixement</a:t>
                </a:r>
                <a:endParaRPr lang="ca-ES" sz="2000" kern="1200" dirty="0"/>
              </a:p>
            </p:txBody>
          </p:sp>
        </p:grpSp>
        <p:grpSp>
          <p:nvGrpSpPr>
            <p:cNvPr id="95" name="94 Grupo"/>
            <p:cNvGrpSpPr/>
            <p:nvPr/>
          </p:nvGrpSpPr>
          <p:grpSpPr>
            <a:xfrm rot="5400000">
              <a:off x="223871" y="3978585"/>
              <a:ext cx="1622184" cy="523015"/>
              <a:chOff x="2351380" y="0"/>
              <a:chExt cx="2610264" cy="636740"/>
            </a:xfrm>
          </p:grpSpPr>
          <p:sp>
            <p:nvSpPr>
              <p:cNvPr id="99" name="98 Cheurón"/>
              <p:cNvSpPr/>
              <p:nvPr/>
            </p:nvSpPr>
            <p:spPr>
              <a:xfrm>
                <a:off x="2351380" y="0"/>
                <a:ext cx="2610264" cy="636740"/>
              </a:xfrm>
              <a:prstGeom prst="chevr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7200000"/>
                  <a:satOff val="-25001"/>
                  <a:lumOff val="30001"/>
                  <a:alphaOff val="0"/>
                </a:schemeClr>
              </a:fillRef>
              <a:effectRef idx="0">
                <a:schemeClr val="accent2">
                  <a:hueOff val="-7200000"/>
                  <a:satOff val="-25001"/>
                  <a:lumOff val="3000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0" name="Cheurón 6"/>
              <p:cNvSpPr/>
              <p:nvPr/>
            </p:nvSpPr>
            <p:spPr>
              <a:xfrm>
                <a:off x="2669750" y="0"/>
                <a:ext cx="1973524" cy="6367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012" tIns="30671" rIns="30671" bIns="30671" numCol="1" spcCol="1270" anchor="ctr" anchorCtr="0">
                <a:noAutofit/>
              </a:bodyPr>
              <a:lstStyle/>
              <a:p>
                <a:pPr lvl="0" algn="ctr" defTabSz="10223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a-ES" sz="2000" kern="1200" dirty="0" smtClean="0"/>
                  <a:t>Canvi</a:t>
                </a:r>
                <a:endParaRPr lang="ca-ES" sz="2000" kern="1200" dirty="0"/>
              </a:p>
            </p:txBody>
          </p:sp>
        </p:grpSp>
        <p:grpSp>
          <p:nvGrpSpPr>
            <p:cNvPr id="96" name="95 Grupo"/>
            <p:cNvGrpSpPr/>
            <p:nvPr/>
          </p:nvGrpSpPr>
          <p:grpSpPr>
            <a:xfrm rot="5400000">
              <a:off x="229438" y="5393629"/>
              <a:ext cx="1622184" cy="523015"/>
              <a:chOff x="4700618" y="0"/>
              <a:chExt cx="2610264" cy="636740"/>
            </a:xfrm>
          </p:grpSpPr>
          <p:sp>
            <p:nvSpPr>
              <p:cNvPr id="97" name="96 Cheurón"/>
              <p:cNvSpPr/>
              <p:nvPr/>
            </p:nvSpPr>
            <p:spPr>
              <a:xfrm>
                <a:off x="4700618" y="0"/>
                <a:ext cx="2610264" cy="636740"/>
              </a:xfrm>
              <a:prstGeom prst="chevron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-14400000"/>
                  <a:satOff val="-50003"/>
                  <a:lumOff val="6000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8" name="Cheurón 8"/>
              <p:cNvSpPr/>
              <p:nvPr/>
            </p:nvSpPr>
            <p:spPr>
              <a:xfrm>
                <a:off x="5018988" y="0"/>
                <a:ext cx="1973524" cy="6367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012" tIns="30671" rIns="30671" bIns="30671" numCol="1" spcCol="1270" anchor="ctr" anchorCtr="0">
                <a:noAutofit/>
              </a:bodyPr>
              <a:lstStyle/>
              <a:p>
                <a:pPr lvl="0" algn="ctr" defTabSz="10223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a-ES" sz="2000" kern="1200" dirty="0" smtClean="0"/>
                  <a:t>Millora</a:t>
                </a:r>
                <a:endParaRPr lang="ca-ES" sz="2000" kern="1200" dirty="0"/>
              </a:p>
            </p:txBody>
          </p:sp>
        </p:grpSp>
      </p:grpSp>
      <p:grpSp>
        <p:nvGrpSpPr>
          <p:cNvPr id="64" name="63 Grupo"/>
          <p:cNvGrpSpPr/>
          <p:nvPr/>
        </p:nvGrpSpPr>
        <p:grpSpPr>
          <a:xfrm>
            <a:off x="701270" y="1196753"/>
            <a:ext cx="10681045" cy="492333"/>
            <a:chOff x="436805" y="1196752"/>
            <a:chExt cx="8106841" cy="492333"/>
          </a:xfrm>
        </p:grpSpPr>
        <p:sp>
          <p:nvSpPr>
            <p:cNvPr id="62" name="61 Rectángulo redondeado"/>
            <p:cNvSpPr/>
            <p:nvPr/>
          </p:nvSpPr>
          <p:spPr>
            <a:xfrm>
              <a:off x="539552" y="1196752"/>
              <a:ext cx="7775649" cy="4923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436805" y="1256380"/>
              <a:ext cx="3026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ca-ES" dirty="0" smtClean="0"/>
                <a:t>Portal de Transparència</a:t>
              </a:r>
              <a:endParaRPr lang="ca-ES" dirty="0"/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5517213" y="1256380"/>
              <a:ext cx="3026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ca-ES" dirty="0" smtClean="0"/>
                <a:t>Quadre de Comandament</a:t>
              </a:r>
              <a:endParaRPr lang="ca-ES" dirty="0"/>
            </a:p>
          </p:txBody>
        </p:sp>
        <p:sp>
          <p:nvSpPr>
            <p:cNvPr id="84" name="83 CuadroTexto"/>
            <p:cNvSpPr txBox="1"/>
            <p:nvPr/>
          </p:nvSpPr>
          <p:spPr>
            <a:xfrm>
              <a:off x="3057735" y="1256380"/>
              <a:ext cx="3026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ca-ES" dirty="0" smtClean="0"/>
                <a:t>Dades Obertes</a:t>
              </a:r>
              <a:endParaRPr lang="ca-ES" dirty="0"/>
            </a:p>
          </p:txBody>
        </p:sp>
      </p:grpSp>
      <p:sp>
        <p:nvSpPr>
          <p:cNvPr id="55" name="54 Flecha doblada"/>
          <p:cNvSpPr/>
          <p:nvPr/>
        </p:nvSpPr>
        <p:spPr>
          <a:xfrm rot="16200000">
            <a:off x="5184372" y="2140433"/>
            <a:ext cx="1597217" cy="553843"/>
          </a:xfrm>
          <a:prstGeom prst="bentArrow">
            <a:avLst>
              <a:gd name="adj1" fmla="val 50000"/>
              <a:gd name="adj2" fmla="val 47310"/>
              <a:gd name="adj3" fmla="val 50000"/>
              <a:gd name="adj4" fmla="val 3514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grpSp>
        <p:nvGrpSpPr>
          <p:cNvPr id="77" name="76 Grupo"/>
          <p:cNvGrpSpPr/>
          <p:nvPr/>
        </p:nvGrpSpPr>
        <p:grpSpPr>
          <a:xfrm>
            <a:off x="3618476" y="2564905"/>
            <a:ext cx="4835682" cy="2890073"/>
            <a:chOff x="2746399" y="2638580"/>
            <a:chExt cx="3670250" cy="2890073"/>
          </a:xfrm>
        </p:grpSpPr>
        <p:pic>
          <p:nvPicPr>
            <p:cNvPr id="3078" name="Picture 6" descr="Resultado de imagen de embudo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746399" y="2638580"/>
              <a:ext cx="3670250" cy="2890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31 CuadroTexto"/>
            <p:cNvSpPr txBox="1"/>
            <p:nvPr/>
          </p:nvSpPr>
          <p:spPr>
            <a:xfrm>
              <a:off x="3885799" y="4101310"/>
              <a:ext cx="133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ca-ES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GenDATA</a:t>
              </a:r>
              <a:endParaRPr lang="ca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cxnSp>
        <p:nvCxnSpPr>
          <p:cNvPr id="5" name="4 Conector recto de flecha"/>
          <p:cNvCxnSpPr/>
          <p:nvPr/>
        </p:nvCxnSpPr>
        <p:spPr>
          <a:xfrm flipV="1">
            <a:off x="4885292" y="4712814"/>
            <a:ext cx="0" cy="43800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V="1">
            <a:off x="5181121" y="4712814"/>
            <a:ext cx="0" cy="877637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6464505" y="4712813"/>
            <a:ext cx="0" cy="138085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7089628" y="4712813"/>
            <a:ext cx="0" cy="400718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6793800" y="4712813"/>
            <a:ext cx="0" cy="88739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2351663" y="5157561"/>
            <a:ext cx="253363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H="1">
            <a:off x="2809295" y="5590450"/>
            <a:ext cx="237182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464505" y="6093665"/>
            <a:ext cx="27494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7089629" y="5112231"/>
            <a:ext cx="2729062" cy="3305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6793800" y="5604378"/>
            <a:ext cx="2645399" cy="951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4" name="1023 CuadroTexto"/>
          <p:cNvSpPr txBox="1"/>
          <p:nvPr/>
        </p:nvSpPr>
        <p:spPr>
          <a:xfrm>
            <a:off x="2228847" y="4772121"/>
            <a:ext cx="2494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600" dirty="0" err="1" smtClean="0">
                <a:solidFill>
                  <a:srgbClr val="FFC000"/>
                </a:solidFill>
              </a:rPr>
              <a:t>Contractació</a:t>
            </a:r>
            <a:endParaRPr lang="es-ES" sz="1600" dirty="0">
              <a:solidFill>
                <a:srgbClr val="FFC00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686480" y="5233818"/>
            <a:ext cx="2494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600" dirty="0" err="1" smtClean="0">
                <a:solidFill>
                  <a:schemeClr val="accent5">
                    <a:lumMod val="50000"/>
                  </a:schemeClr>
                </a:solidFill>
              </a:rPr>
              <a:t>Subvencions</a:t>
            </a:r>
            <a:endParaRPr lang="es-E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403260" y="5732858"/>
            <a:ext cx="292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s-ES" sz="1600" dirty="0" err="1" smtClean="0">
                <a:solidFill>
                  <a:srgbClr val="00B0F0"/>
                </a:solidFill>
              </a:rPr>
              <a:t>Pressupost</a:t>
            </a:r>
            <a:r>
              <a:rPr lang="es-ES" sz="1600" dirty="0" smtClean="0">
                <a:solidFill>
                  <a:srgbClr val="00B0F0"/>
                </a:solidFill>
              </a:rPr>
              <a:t> / SICAL</a:t>
            </a:r>
            <a:endParaRPr lang="es-ES" sz="1600" dirty="0">
              <a:solidFill>
                <a:srgbClr val="00B0F0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033907" y="5230870"/>
            <a:ext cx="2494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s-ES" sz="1600" dirty="0" err="1" smtClean="0">
                <a:solidFill>
                  <a:srgbClr val="0070C0"/>
                </a:solidFill>
              </a:rPr>
              <a:t>Inventari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7418923" y="4762829"/>
            <a:ext cx="2494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s-ES" sz="1600" dirty="0" err="1" smtClean="0">
                <a:solidFill>
                  <a:srgbClr val="00FF00"/>
                </a:solidFill>
              </a:rPr>
              <a:t>Recaptació</a:t>
            </a:r>
            <a:endParaRPr lang="es-ES" sz="1600" dirty="0">
              <a:solidFill>
                <a:srgbClr val="00FF00"/>
              </a:solidFill>
            </a:endParaRPr>
          </a:p>
        </p:txBody>
      </p:sp>
      <p:cxnSp>
        <p:nvCxnSpPr>
          <p:cNvPr id="39" name="38 Conector recto de flecha"/>
          <p:cNvCxnSpPr/>
          <p:nvPr/>
        </p:nvCxnSpPr>
        <p:spPr>
          <a:xfrm flipH="1" flipV="1">
            <a:off x="5482146" y="4712814"/>
            <a:ext cx="327" cy="13753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3085015" y="6093665"/>
            <a:ext cx="23971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2925976" y="5720925"/>
            <a:ext cx="2589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600" dirty="0" err="1" smtClean="0">
                <a:solidFill>
                  <a:srgbClr val="FF0000"/>
                </a:solidFill>
              </a:rPr>
              <a:t>Tràmits</a:t>
            </a:r>
            <a:r>
              <a:rPr lang="es-ES" sz="1600" dirty="0" smtClean="0">
                <a:solidFill>
                  <a:srgbClr val="FF0000"/>
                </a:solidFill>
              </a:rPr>
              <a:t> / Registre</a:t>
            </a:r>
            <a:endParaRPr lang="es-ES" sz="1600" dirty="0">
              <a:solidFill>
                <a:srgbClr val="FF0000"/>
              </a:solidFill>
            </a:endParaRPr>
          </a:p>
        </p:txBody>
      </p:sp>
      <p:cxnSp>
        <p:nvCxnSpPr>
          <p:cNvPr id="63" name="62 Conector recto de flecha"/>
          <p:cNvCxnSpPr/>
          <p:nvPr/>
        </p:nvCxnSpPr>
        <p:spPr>
          <a:xfrm flipV="1">
            <a:off x="5817127" y="4712814"/>
            <a:ext cx="0" cy="187782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3476168" y="6590638"/>
            <a:ext cx="2341286" cy="838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65 CuadroTexto"/>
          <p:cNvSpPr txBox="1"/>
          <p:nvPr/>
        </p:nvSpPr>
        <p:spPr>
          <a:xfrm>
            <a:off x="3367324" y="6231217"/>
            <a:ext cx="2812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600" dirty="0" err="1" smtClean="0">
                <a:solidFill>
                  <a:schemeClr val="accent5">
                    <a:lumMod val="50000"/>
                  </a:schemeClr>
                </a:solidFill>
              </a:rPr>
              <a:t>Expedients</a:t>
            </a:r>
            <a:endParaRPr lang="es-E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8" name="67 Conector recto de flecha"/>
          <p:cNvCxnSpPr/>
          <p:nvPr/>
        </p:nvCxnSpPr>
        <p:spPr>
          <a:xfrm flipV="1">
            <a:off x="6133924" y="4712813"/>
            <a:ext cx="163" cy="185203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6118643" y="6580583"/>
            <a:ext cx="249070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>
            <a:off x="6505853" y="6213082"/>
            <a:ext cx="2167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s-E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Personal</a:t>
            </a:r>
            <a:endParaRPr lang="es-E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AutoShape 8" descr="Resultado de imagen de base de datos"/>
          <p:cNvSpPr>
            <a:spLocks noChangeAspect="1" noChangeArrowheads="1"/>
          </p:cNvSpPr>
          <p:nvPr/>
        </p:nvSpPr>
        <p:spPr bwMode="auto">
          <a:xfrm>
            <a:off x="204975" y="-144463"/>
            <a:ext cx="40158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7" name="AutoShape 10" descr="Resultado de imagen de base de datos"/>
          <p:cNvSpPr>
            <a:spLocks noChangeAspect="1" noChangeArrowheads="1"/>
          </p:cNvSpPr>
          <p:nvPr/>
        </p:nvSpPr>
        <p:spPr bwMode="auto">
          <a:xfrm>
            <a:off x="405768" y="7938"/>
            <a:ext cx="40158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8" name="AutoShape 12" descr="Resultado de imagen de base de datos"/>
          <p:cNvSpPr>
            <a:spLocks noChangeAspect="1" noChangeArrowheads="1"/>
          </p:cNvSpPr>
          <p:nvPr/>
        </p:nvSpPr>
        <p:spPr bwMode="auto">
          <a:xfrm>
            <a:off x="606560" y="160338"/>
            <a:ext cx="40158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0" name="AutoShape 14" descr="Resultado de imagen de base de datos"/>
          <p:cNvSpPr>
            <a:spLocks noChangeAspect="1" noChangeArrowheads="1"/>
          </p:cNvSpPr>
          <p:nvPr/>
        </p:nvSpPr>
        <p:spPr bwMode="auto">
          <a:xfrm>
            <a:off x="807352" y="312738"/>
            <a:ext cx="40158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1" name="AutoShape 16" descr="Resultado de imagen de base de datos"/>
          <p:cNvSpPr>
            <a:spLocks noChangeAspect="1" noChangeArrowheads="1"/>
          </p:cNvSpPr>
          <p:nvPr/>
        </p:nvSpPr>
        <p:spPr bwMode="auto">
          <a:xfrm>
            <a:off x="1008144" y="465138"/>
            <a:ext cx="40158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grpSp>
        <p:nvGrpSpPr>
          <p:cNvPr id="76" name="75 Grupo"/>
          <p:cNvGrpSpPr/>
          <p:nvPr/>
        </p:nvGrpSpPr>
        <p:grpSpPr>
          <a:xfrm>
            <a:off x="6464506" y="2794321"/>
            <a:ext cx="5265032" cy="1077218"/>
            <a:chOff x="4906516" y="2794321"/>
            <a:chExt cx="3996124" cy="1077218"/>
          </a:xfrm>
        </p:grpSpPr>
        <p:cxnSp>
          <p:nvCxnSpPr>
            <p:cNvPr id="41" name="40 Conector recto"/>
            <p:cNvCxnSpPr/>
            <p:nvPr/>
          </p:nvCxnSpPr>
          <p:spPr>
            <a:xfrm>
              <a:off x="4906516" y="3214646"/>
              <a:ext cx="12538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>
              <a:off x="6172091" y="2842883"/>
              <a:ext cx="0" cy="7920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48 CuadroTexto"/>
            <p:cNvSpPr txBox="1"/>
            <p:nvPr/>
          </p:nvSpPr>
          <p:spPr>
            <a:xfrm>
              <a:off x="6168006" y="2794321"/>
              <a:ext cx="27346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176213"/>
              <a:r>
                <a:rPr lang="ca-E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Definició</a:t>
              </a:r>
            </a:p>
            <a:p>
              <a:pPr marL="176213" indent="-176213"/>
              <a:r>
                <a:rPr lang="ca-E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Càrrega</a:t>
              </a:r>
            </a:p>
            <a:p>
              <a:pPr marL="176213" indent="-176213"/>
              <a:r>
                <a:rPr lang="ca-E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Emmagatzematge</a:t>
              </a:r>
            </a:p>
            <a:p>
              <a:pPr marL="285750" indent="-285750"/>
              <a:endParaRPr lang="ca-E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2470251" y="1618748"/>
            <a:ext cx="3553519" cy="1224136"/>
            <a:chOff x="1812418" y="1521622"/>
            <a:chExt cx="2799180" cy="1463607"/>
          </a:xfrm>
        </p:grpSpPr>
        <p:sp>
          <p:nvSpPr>
            <p:cNvPr id="51" name="50 Flecha doblada"/>
            <p:cNvSpPr/>
            <p:nvPr/>
          </p:nvSpPr>
          <p:spPr>
            <a:xfrm rot="16200000">
              <a:off x="1842578" y="1491462"/>
              <a:ext cx="875783" cy="936104"/>
            </a:xfrm>
            <a:prstGeom prst="bentArrow">
              <a:avLst>
                <a:gd name="adj1" fmla="val 26339"/>
                <a:gd name="adj2" fmla="val 25000"/>
                <a:gd name="adj3" fmla="val 25000"/>
                <a:gd name="adj4" fmla="val 4375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  <p:sp>
          <p:nvSpPr>
            <p:cNvPr id="52" name="51 Flecha doblada"/>
            <p:cNvSpPr/>
            <p:nvPr/>
          </p:nvSpPr>
          <p:spPr>
            <a:xfrm flipH="1">
              <a:off x="2296681" y="2049125"/>
              <a:ext cx="2314917" cy="936104"/>
            </a:xfrm>
            <a:prstGeom prst="bentArrow">
              <a:avLst>
                <a:gd name="adj1" fmla="val 25000"/>
                <a:gd name="adj2" fmla="val 25000"/>
                <a:gd name="adj3" fmla="val 1159"/>
                <a:gd name="adj4" fmla="val 43750"/>
              </a:avLst>
            </a:prstGeom>
            <a:solidFill>
              <a:srgbClr val="FFC000"/>
            </a:solidFill>
            <a:ln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2256021" y="1781141"/>
              <a:ext cx="322082" cy="375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2195736" y="2416676"/>
              <a:ext cx="322082" cy="267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69" name="68 Grupo"/>
          <p:cNvGrpSpPr/>
          <p:nvPr/>
        </p:nvGrpSpPr>
        <p:grpSpPr>
          <a:xfrm flipH="1">
            <a:off x="5977431" y="1618748"/>
            <a:ext cx="3634073" cy="1224136"/>
            <a:chOff x="1812418" y="1521622"/>
            <a:chExt cx="2799180" cy="1463607"/>
          </a:xfrm>
        </p:grpSpPr>
        <p:sp>
          <p:nvSpPr>
            <p:cNvPr id="70" name="69 Flecha doblada"/>
            <p:cNvSpPr/>
            <p:nvPr/>
          </p:nvSpPr>
          <p:spPr>
            <a:xfrm rot="16200000">
              <a:off x="1842578" y="1491462"/>
              <a:ext cx="875783" cy="936104"/>
            </a:xfrm>
            <a:prstGeom prst="bentArrow">
              <a:avLst>
                <a:gd name="adj1" fmla="val 26339"/>
                <a:gd name="adj2" fmla="val 25000"/>
                <a:gd name="adj3" fmla="val 2500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  <p:sp>
          <p:nvSpPr>
            <p:cNvPr id="73" name="72 Flecha doblada"/>
            <p:cNvSpPr/>
            <p:nvPr/>
          </p:nvSpPr>
          <p:spPr>
            <a:xfrm flipH="1">
              <a:off x="2296681" y="2049125"/>
              <a:ext cx="2314917" cy="936104"/>
            </a:xfrm>
            <a:prstGeom prst="bentArrow">
              <a:avLst>
                <a:gd name="adj1" fmla="val 25000"/>
                <a:gd name="adj2" fmla="val 25000"/>
                <a:gd name="adj3" fmla="val 1159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  <p:sp>
          <p:nvSpPr>
            <p:cNvPr id="74" name="73 Rectángulo"/>
            <p:cNvSpPr/>
            <p:nvPr/>
          </p:nvSpPr>
          <p:spPr>
            <a:xfrm>
              <a:off x="2256021" y="1781141"/>
              <a:ext cx="322082" cy="375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5" name="74 Rectángulo"/>
            <p:cNvSpPr/>
            <p:nvPr/>
          </p:nvSpPr>
          <p:spPr>
            <a:xfrm>
              <a:off x="2195737" y="2416676"/>
              <a:ext cx="322082" cy="267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78" name="2 Título"/>
          <p:cNvSpPr txBox="1">
            <a:spLocks/>
          </p:cNvSpPr>
          <p:nvPr/>
        </p:nvSpPr>
        <p:spPr>
          <a:xfrm>
            <a:off x="4776071" y="0"/>
            <a:ext cx="6565392" cy="975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ln>
                  <a:noFill/>
                </a:ln>
                <a:solidFill>
                  <a:srgbClr val="08AC18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a-ES" dirty="0" smtClean="0">
                <a:solidFill>
                  <a:schemeClr val="tx2"/>
                </a:solidFill>
                <a:latin typeface="+mj-lt"/>
              </a:rPr>
              <a:t>Publicació i Transparència</a:t>
            </a:r>
            <a:endParaRPr lang="ca-E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43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024" grpId="0"/>
      <p:bldP spid="34" grpId="0"/>
      <p:bldP spid="35" grpId="0"/>
      <p:bldP spid="36" grpId="0"/>
      <p:bldP spid="37" grpId="0"/>
      <p:bldP spid="42" grpId="0"/>
      <p:bldP spid="66" grpId="0"/>
      <p:bldP spid="7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1368</Words>
  <Application>Microsoft Office PowerPoint</Application>
  <PresentationFormat>Personalizado</PresentationFormat>
  <Paragraphs>379</Paragraphs>
  <Slides>27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de Office</vt:lpstr>
      <vt:lpstr>1_Tema de Office</vt:lpstr>
      <vt:lpstr>Illes de coneixement en un oceà de 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Illes de coneixement en un oceà de dades</vt:lpstr>
      <vt:lpstr>Presentación de PowerPoint</vt:lpstr>
      <vt:lpstr>Presentación de PowerPoint</vt:lpstr>
      <vt:lpstr>Presentación de PowerPoint</vt:lpstr>
      <vt:lpstr>Presentación de PowerPoint</vt:lpstr>
      <vt:lpstr>La integració de les eines de gestió en el SGD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Castro</dc:creator>
  <cp:lastModifiedBy>Joaquim Mestres Portell</cp:lastModifiedBy>
  <cp:revision>80</cp:revision>
  <dcterms:created xsi:type="dcterms:W3CDTF">2013-02-13T10:39:46Z</dcterms:created>
  <dcterms:modified xsi:type="dcterms:W3CDTF">2017-05-04T17:20:13Z</dcterms:modified>
</cp:coreProperties>
</file>