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74" r:id="rId3"/>
    <p:sldId id="284" r:id="rId4"/>
    <p:sldId id="294" r:id="rId5"/>
    <p:sldId id="297" r:id="rId6"/>
    <p:sldId id="288" r:id="rId7"/>
    <p:sldId id="269" r:id="rId8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67" autoAdjust="0"/>
  </p:normalViewPr>
  <p:slideViewPr>
    <p:cSldViewPr>
      <p:cViewPr>
        <p:scale>
          <a:sx n="80" d="100"/>
          <a:sy n="80" d="100"/>
        </p:scale>
        <p:origin x="-86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26426-E3F4-4EC3-81A6-BA3A2105DA34}" type="datetimeFigureOut">
              <a:rPr lang="ca-ES" smtClean="0"/>
              <a:pPr/>
              <a:t>25/04/2017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4BB2F-F984-4B4D-84BB-024D5970D5FB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911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BB2F-F984-4B4D-84BB-024D5970D5FB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359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 smtClean="0">
              <a:effectLst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BB2F-F984-4B4D-84BB-024D5970D5FB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9247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BB2F-F984-4B4D-84BB-024D5970D5FB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883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ca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BB2F-F984-4B4D-84BB-024D5970D5FB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706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BB2F-F984-4B4D-84BB-024D5970D5FB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6343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BB2F-F984-4B4D-84BB-024D5970D5FB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135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a-ES" smtClean="0">
                <a:effectLst/>
              </a:rPr>
              <a:t>Altres</a:t>
            </a:r>
            <a:r>
              <a:rPr lang="ca-ES" baseline="0" smtClean="0">
                <a:effectLst/>
              </a:rPr>
              <a:t> </a:t>
            </a:r>
            <a:r>
              <a:rPr lang="ca-ES" baseline="0" dirty="0" smtClean="0">
                <a:effectLst/>
              </a:rPr>
              <a:t>frases</a:t>
            </a:r>
          </a:p>
          <a:p>
            <a:endParaRPr lang="ca-ES" baseline="0" dirty="0" smtClean="0">
              <a:effectLst/>
            </a:endParaRP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“com que veus el nº de caixa ràpidament ja trobes l’expedient”</a:t>
            </a: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“és molt important que hi hagi un cap que s’impliqui”</a:t>
            </a: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“controlo el dipòsit”</a:t>
            </a: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“serveix per més control”</a:t>
            </a: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”serveix perquè la gent no hi vagi i busqui”</a:t>
            </a: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“No és complicat”</a:t>
            </a: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“Lo que és més </a:t>
            </a:r>
            <a:r>
              <a:rPr lang="ca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xulo</a:t>
            </a:r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quan importes la transferència perquè et sembla mentida que tants expedients et puguin entrar”</a:t>
            </a:r>
            <a:endParaRPr lang="ca-ES" baseline="0" dirty="0" smtClean="0">
              <a:effectLst/>
            </a:endParaRPr>
          </a:p>
          <a:p>
            <a:endParaRPr lang="ca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1. http://shepherdvibration.over-blog.com/article-yessodin-arbah-les-quatre-elements-61597406.html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2.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3. http://www.santeshotel.com/bilder/inhalt/a-6.jpg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4. http://blocs.mesvilaweb.cat/jbadia/2016/07/01/la-llar-de-foc/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5.</a:t>
            </a:r>
            <a:r>
              <a:rPr lang="ca-ES" baseline="0" dirty="0" smtClean="0"/>
              <a:t> </a:t>
            </a:r>
            <a:r>
              <a:rPr lang="ca-ES" dirty="0" smtClean="0"/>
              <a:t>http://genfiltro.es/wp-content/uploads/2011/04/filtros-aire-genfiltro-fiulosofia2.jpg</a:t>
            </a:r>
          </a:p>
          <a:p>
            <a:endParaRPr lang="ca-ES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BB2F-F984-4B4D-84BB-024D5970D5FB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326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E109-BACF-4FA5-8772-C9780574F241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1D1D-E4FB-4DDD-AA59-8E6CAAD1AC70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6467-FCB3-4188-BBC7-AD7E13AEA121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AA44-8006-4722-A6AD-9BB6C67818C5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643702" y="6215082"/>
            <a:ext cx="2133600" cy="365125"/>
          </a:xfrm>
        </p:spPr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07F-B757-4827-9DBA-AEC0337D5D52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C27C-9797-445E-BD70-43BC61E57052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595-7123-436E-B515-1E488DEB0AA6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CD7C-B6C2-442C-B667-1AC04929B47A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8801-4D8C-418B-B70A-E5A4748193EC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B2-7DA9-4DD5-8668-98EFEDC3E036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A6FC-96C6-4B2A-8E26-439C650B995C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30A256A-E119-4138-B8BD-9A811D2A1386@no-dns-availabl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2" y="0"/>
            <a:ext cx="915079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7880B-6A27-40AA-9F9C-CB2DDFBA4874}" type="datetime1">
              <a:rPr lang="ca-ES" smtClean="0"/>
              <a:pPr/>
              <a:t>25/04/2017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702" y="62150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2549CD-9692-4C24-BA90-BBA7E1AE662A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45" y="214290"/>
            <a:ext cx="1682763" cy="49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QuadreDeText 2"/>
          <p:cNvSpPr txBox="1"/>
          <p:nvPr/>
        </p:nvSpPr>
        <p:spPr>
          <a:xfrm>
            <a:off x="3059832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5" name="Subtítol 4"/>
          <p:cNvSpPr>
            <a:spLocks noGrp="1"/>
          </p:cNvSpPr>
          <p:nvPr>
            <p:ph type="subTitle" idx="1"/>
          </p:nvPr>
        </p:nvSpPr>
        <p:spPr>
          <a:xfrm>
            <a:off x="643964" y="4077072"/>
            <a:ext cx="8288119" cy="1080120"/>
          </a:xfrm>
        </p:spPr>
        <p:txBody>
          <a:bodyPr>
            <a:normAutofit/>
          </a:bodyPr>
          <a:lstStyle/>
          <a:p>
            <a:pPr algn="l"/>
            <a:r>
              <a:rPr lang="ca-E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Direcció del Sistema Municipal d’Arxius</a:t>
            </a:r>
          </a:p>
          <a:p>
            <a:pPr algn="l"/>
            <a:endParaRPr lang="ca-ES" sz="2800" dirty="0"/>
          </a:p>
        </p:txBody>
      </p:sp>
      <p:sp>
        <p:nvSpPr>
          <p:cNvPr id="7" name="Rectangle 6"/>
          <p:cNvSpPr/>
          <p:nvPr/>
        </p:nvSpPr>
        <p:spPr>
          <a:xfrm>
            <a:off x="856095" y="2132856"/>
            <a:ext cx="7920880" cy="1656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ai: una eina per a la gestió</a:t>
            </a:r>
            <a:endParaRPr lang="ca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763917" y="5840687"/>
            <a:ext cx="241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4, 5 i 6 de Maig de 2017</a:t>
            </a:r>
            <a:endParaRPr lang="ca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856095" y="1141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pic>
        <p:nvPicPr>
          <p:cNvPr id="9" name="Imatg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385889" y="1358758"/>
            <a:ext cx="5362575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1737" y="5840687"/>
            <a:ext cx="379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XVI</a:t>
            </a:r>
            <a:r>
              <a:rPr lang="ca-ES" dirty="0"/>
              <a:t> </a:t>
            </a:r>
            <a:r>
              <a:rPr lang="ca-E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Congrés d'Arxivística de Catalunya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1800200" cy="176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27584" y="6215082"/>
            <a:ext cx="7949718" cy="365125"/>
          </a:xfrm>
        </p:spPr>
        <p:txBody>
          <a:bodyPr numCol="1"/>
          <a:lstStyle/>
          <a:p>
            <a:r>
              <a:rPr lang="ca-ES" dirty="0" smtClean="0"/>
              <a:t>Introducció								1</a:t>
            </a:r>
            <a:endParaRPr lang="ca-ES" dirty="0"/>
          </a:p>
        </p:txBody>
      </p:sp>
      <p:sp>
        <p:nvSpPr>
          <p:cNvPr id="7" name="Títo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a-E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XVI Congrés d’Arxivística de Catalunya			4, 5 i 6 de maig 2017</a:t>
            </a:r>
            <a:r>
              <a:rPr lang="ca-ES" sz="1800" dirty="0" smtClean="0"/>
              <a:t/>
            </a:r>
            <a:br>
              <a:rPr lang="ca-ES" sz="1800" dirty="0" smtClean="0"/>
            </a:br>
            <a:endParaRPr lang="ca-ES" sz="1800" dirty="0"/>
          </a:p>
        </p:txBody>
      </p:sp>
      <p:pic>
        <p:nvPicPr>
          <p:cNvPr id="8" name="Imatg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385889" y="1358758"/>
            <a:ext cx="5362575" cy="304800"/>
          </a:xfrm>
          <a:prstGeom prst="rect">
            <a:avLst/>
          </a:prstGeom>
        </p:spPr>
      </p:pic>
      <p:pic>
        <p:nvPicPr>
          <p:cNvPr id="9" name="Picture 4" descr="L’AIGUA, teixit de P5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85" y="1772816"/>
            <a:ext cx="1764184" cy="176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68" y="4221088"/>
            <a:ext cx="1765442" cy="17654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1800198" cy="176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3965336" y="282767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Estructura</a:t>
            </a:r>
            <a:endParaRPr lang="ca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4988687" y="3907496"/>
            <a:ext cx="1398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chemeClr val="bg1">
                    <a:lumMod val="85000"/>
                  </a:schemeClr>
                </a:solidFill>
              </a:rPr>
              <a:t>Requeriments</a:t>
            </a:r>
            <a:endParaRPr lang="ca-E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2586264" y="4006035"/>
            <a:ext cx="126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Punts de millora</a:t>
            </a:r>
            <a:endParaRPr lang="ca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3965336" y="491914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3851890" y="5103496"/>
            <a:ext cx="126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chemeClr val="bg1"/>
                </a:solidFill>
              </a:rPr>
              <a:t>Criteris</a:t>
            </a:r>
            <a:r>
              <a:rPr lang="ca-ES" sz="1600" dirty="0" smtClean="0">
                <a:solidFill>
                  <a:schemeClr val="bg1">
                    <a:lumMod val="85000"/>
                  </a:schemeClr>
                </a:solidFill>
              </a:rPr>
              <a:t> d’èxit</a:t>
            </a:r>
            <a:endParaRPr lang="ca-E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’AIGUA, teixit de P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8488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a-E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ca-E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ca-E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XVI </a:t>
            </a:r>
            <a:r>
              <a:rPr lang="ca-E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Congrés d’Arxivística de Catalunya	</a:t>
            </a:r>
            <a:r>
              <a:rPr lang="ca-ES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	4</a:t>
            </a:r>
            <a:r>
              <a:rPr lang="ca-E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5 i 6 de maig 2017</a:t>
            </a:r>
            <a:r>
              <a:rPr lang="ca-ES" sz="1800" dirty="0"/>
              <a:t/>
            </a:r>
            <a:br>
              <a:rPr lang="ca-ES" sz="1800" dirty="0"/>
            </a:br>
            <a:r>
              <a:rPr lang="ca-ES" sz="1800" dirty="0" smtClean="0"/>
              <a:t/>
            </a:r>
            <a:br>
              <a:rPr lang="ca-ES" sz="1800" dirty="0" smtClean="0"/>
            </a:br>
            <a:endParaRPr lang="ca-ES" sz="18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a-ES" dirty="0" smtClean="0"/>
          </a:p>
          <a:p>
            <a:pPr marL="0" indent="0" algn="ctr">
              <a:buNone/>
            </a:pPr>
            <a:r>
              <a:rPr lang="ca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Transparent, </a:t>
            </a:r>
            <a:r>
              <a:rPr lang="ca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 </a:t>
            </a:r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que ho van </a:t>
            </a:r>
            <a:r>
              <a:rPr lang="ca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instal·lar no </a:t>
            </a:r>
            <a:r>
              <a:rPr lang="ca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m’han cridat”</a:t>
            </a:r>
          </a:p>
          <a:p>
            <a:pPr marL="0" indent="0">
              <a:buNone/>
            </a:pPr>
            <a:endParaRPr lang="ca-ES" dirty="0"/>
          </a:p>
          <a:p>
            <a:pPr marL="0" indent="0" algn="ctr">
              <a:buNone/>
            </a:pPr>
            <a:endParaRPr lang="ca-ES" dirty="0" smtClean="0"/>
          </a:p>
          <a:p>
            <a:pPr marL="0" indent="0" algn="ctr">
              <a:buNone/>
            </a:pPr>
            <a:endParaRPr lang="ca-ES" dirty="0"/>
          </a:p>
          <a:p>
            <a:pPr marL="0" indent="0" algn="ctr">
              <a:buNone/>
            </a:pPr>
            <a:endParaRPr lang="ca-ES" sz="1600" dirty="0" smtClean="0"/>
          </a:p>
          <a:p>
            <a:pPr marL="0" indent="0" algn="ctr">
              <a:buNone/>
            </a:pPr>
            <a:r>
              <a:rPr lang="ca-ES" sz="1600" dirty="0" smtClean="0"/>
              <a:t>			 </a:t>
            </a:r>
          </a:p>
          <a:p>
            <a:pPr marL="0" indent="0" algn="r">
              <a:buNone/>
            </a:pPr>
            <a:r>
              <a:rPr lang="ca-ES" sz="1600" dirty="0"/>
              <a:t>	</a:t>
            </a:r>
            <a:r>
              <a:rPr lang="ca-ES" sz="1600" dirty="0" smtClean="0"/>
              <a:t>				</a:t>
            </a:r>
            <a:r>
              <a:rPr lang="ca-ES" sz="1600" dirty="0" smtClean="0">
                <a:solidFill>
                  <a:schemeClr val="tx2">
                    <a:lumMod val="75000"/>
                  </a:schemeClr>
                </a:solidFill>
              </a:rPr>
              <a:t>Responsable de sistemes d’informació</a:t>
            </a:r>
            <a:endParaRPr lang="ca-E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t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385889" y="1358758"/>
            <a:ext cx="5362575" cy="304800"/>
          </a:xfrm>
          <a:prstGeom prst="rect">
            <a:avLst/>
          </a:prstGeom>
        </p:spPr>
      </p:pic>
      <p:sp>
        <p:nvSpPr>
          <p:cNvPr id="7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27584" y="6215082"/>
            <a:ext cx="7949718" cy="365125"/>
          </a:xfrm>
        </p:spPr>
        <p:txBody>
          <a:bodyPr numCol="1"/>
          <a:lstStyle/>
          <a:p>
            <a:r>
              <a:rPr lang="ca-ES" dirty="0" smtClean="0"/>
              <a:t>Estructura								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226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84887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a-ES" dirty="0" smtClean="0"/>
          </a:p>
          <a:p>
            <a:pPr marL="0" indent="0" algn="ctr">
              <a:buNone/>
            </a:pPr>
            <a:r>
              <a:rPr lang="ca-E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“Ara som totalment autònoms”</a:t>
            </a:r>
            <a:endParaRPr lang="ca-E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ca-ES" dirty="0" smtClean="0"/>
          </a:p>
          <a:p>
            <a:pPr marL="0" indent="0" algn="ctr">
              <a:buNone/>
            </a:pPr>
            <a:endParaRPr lang="ca-ES" dirty="0"/>
          </a:p>
          <a:p>
            <a:pPr marL="0" indent="0" algn="ctr">
              <a:buNone/>
            </a:pPr>
            <a:endParaRPr lang="ca-ES" sz="1600" dirty="0" smtClean="0"/>
          </a:p>
          <a:p>
            <a:pPr marL="0" indent="0" algn="ctr">
              <a:buNone/>
            </a:pPr>
            <a:r>
              <a:rPr lang="ca-ES" sz="1600" dirty="0" smtClean="0"/>
              <a:t>		</a:t>
            </a:r>
          </a:p>
          <a:p>
            <a:pPr marL="0" indent="0" algn="ctr">
              <a:buNone/>
            </a:pPr>
            <a:endParaRPr lang="ca-ES" sz="1600" dirty="0"/>
          </a:p>
          <a:p>
            <a:pPr marL="0" indent="0" algn="ctr">
              <a:buNone/>
            </a:pPr>
            <a:endParaRPr lang="ca-ES" sz="1600" dirty="0" smtClean="0"/>
          </a:p>
          <a:p>
            <a:pPr marL="0" indent="0" algn="ctr">
              <a:buNone/>
            </a:pPr>
            <a:r>
              <a:rPr lang="ca-ES" sz="1600" dirty="0" smtClean="0"/>
              <a:t>	 </a:t>
            </a:r>
          </a:p>
          <a:p>
            <a:pPr marL="0" indent="0" algn="ctr">
              <a:buNone/>
            </a:pPr>
            <a:r>
              <a:rPr lang="ca-ES" sz="1600" dirty="0"/>
              <a:t>	</a:t>
            </a:r>
            <a:r>
              <a:rPr lang="ca-ES" sz="1600" dirty="0" smtClean="0"/>
              <a:t>				</a:t>
            </a:r>
          </a:p>
          <a:p>
            <a:pPr marL="0" indent="0" algn="r">
              <a:buNone/>
            </a:pPr>
            <a:r>
              <a:rPr lang="ca-ES" sz="16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ca-ES" sz="1600" dirty="0" smtClean="0">
                <a:solidFill>
                  <a:schemeClr val="bg1">
                    <a:lumMod val="95000"/>
                  </a:schemeClr>
                </a:solidFill>
              </a:rPr>
              <a:t>				Cap del departament de recursos interns</a:t>
            </a:r>
            <a:endParaRPr lang="ca-E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Imatg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385889" y="1358758"/>
            <a:ext cx="5362575" cy="304800"/>
          </a:xfrm>
          <a:prstGeom prst="rect">
            <a:avLst/>
          </a:prstGeom>
        </p:spPr>
      </p:pic>
      <p:sp>
        <p:nvSpPr>
          <p:cNvPr id="9" name="Títo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a-E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XVI Congrés d’Arxivística de Catalunya			4, 5 i 6 de maig 2017</a:t>
            </a:r>
            <a:r>
              <a:rPr lang="ca-ES" sz="1800" dirty="0"/>
              <a:t/>
            </a:r>
            <a:br>
              <a:rPr lang="ca-ES" sz="1800" dirty="0"/>
            </a:br>
            <a:endParaRPr lang="ca-ES" sz="1800" dirty="0"/>
          </a:p>
        </p:txBody>
      </p:sp>
      <p:sp>
        <p:nvSpPr>
          <p:cNvPr id="8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27584" y="6215082"/>
            <a:ext cx="7949718" cy="365125"/>
          </a:xfrm>
        </p:spPr>
        <p:txBody>
          <a:bodyPr numCol="1"/>
          <a:lstStyle/>
          <a:p>
            <a:r>
              <a:rPr lang="ca-ES" dirty="0" smtClean="0"/>
              <a:t>Requeriments								3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370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920880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3568" y="689765"/>
            <a:ext cx="8013706" cy="580926"/>
          </a:xfrm>
        </p:spPr>
        <p:txBody>
          <a:bodyPr>
            <a:normAutofit/>
          </a:bodyPr>
          <a:lstStyle/>
          <a:p>
            <a:r>
              <a:rPr lang="ca-ES" sz="1800" dirty="0" smtClean="0"/>
              <a:t> </a:t>
            </a:r>
            <a:endParaRPr lang="ca-ES" sz="18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a-ES" dirty="0" smtClean="0"/>
          </a:p>
          <a:p>
            <a:pPr marL="0" indent="0" algn="ctr">
              <a:buNone/>
            </a:pPr>
            <a:r>
              <a:rPr lang="ca-ES" dirty="0" smtClean="0">
                <a:solidFill>
                  <a:schemeClr val="bg2">
                    <a:lumMod val="90000"/>
                  </a:schemeClr>
                </a:solidFill>
              </a:rPr>
              <a:t>“A l’hora de fer els programes s’hauria de parlar amb les persones que els utilitzen per saber què necessiten”</a:t>
            </a:r>
            <a:endParaRPr lang="ca-ES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 algn="ctr">
              <a:buNone/>
            </a:pPr>
            <a:endParaRPr lang="ca-ES" dirty="0" smtClean="0"/>
          </a:p>
          <a:p>
            <a:pPr marL="0" indent="0" algn="ctr">
              <a:buNone/>
            </a:pPr>
            <a:endParaRPr lang="ca-ES" dirty="0"/>
          </a:p>
          <a:p>
            <a:pPr marL="0" indent="0" algn="ctr">
              <a:buNone/>
            </a:pPr>
            <a:endParaRPr lang="ca-ES" sz="1600" dirty="0" smtClean="0"/>
          </a:p>
          <a:p>
            <a:pPr marL="0" indent="0" algn="ctr">
              <a:buNone/>
            </a:pPr>
            <a:r>
              <a:rPr lang="ca-ES" sz="1600" dirty="0" smtClean="0"/>
              <a:t>		</a:t>
            </a:r>
          </a:p>
          <a:p>
            <a:pPr marL="0" indent="0" algn="ctr">
              <a:buNone/>
            </a:pPr>
            <a:endParaRPr lang="ca-ES" sz="1600" dirty="0"/>
          </a:p>
          <a:p>
            <a:pPr marL="0" indent="0" algn="ctr">
              <a:buNone/>
            </a:pPr>
            <a:endParaRPr lang="ca-ES" sz="1600" dirty="0" smtClean="0"/>
          </a:p>
          <a:p>
            <a:pPr marL="0" indent="0" algn="ctr">
              <a:buNone/>
            </a:pPr>
            <a:r>
              <a:rPr lang="ca-ES" sz="1600" dirty="0" smtClean="0"/>
              <a:t>	 </a:t>
            </a:r>
          </a:p>
          <a:p>
            <a:pPr marL="0" indent="0" algn="r">
              <a:buNone/>
            </a:pPr>
            <a:r>
              <a:rPr lang="ca-ES" sz="1600" dirty="0"/>
              <a:t>	</a:t>
            </a:r>
            <a:r>
              <a:rPr lang="ca-ES" sz="1600" dirty="0" smtClean="0"/>
              <a:t>				</a:t>
            </a:r>
            <a:r>
              <a:rPr lang="ca-ES" sz="17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Suport administratiu (</a:t>
            </a:r>
            <a:r>
              <a:rPr lang="ca-ES" sz="1700" dirty="0" smtClean="0">
                <a:solidFill>
                  <a:schemeClr val="bg2">
                    <a:lumMod val="90000"/>
                  </a:schemeClr>
                </a:solidFill>
              </a:rPr>
              <a:t>responsable arxiu)</a:t>
            </a:r>
            <a:endParaRPr lang="ca-ES" sz="17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ítol 1"/>
          <p:cNvSpPr txBox="1">
            <a:spLocks/>
          </p:cNvSpPr>
          <p:nvPr/>
        </p:nvSpPr>
        <p:spPr>
          <a:xfrm>
            <a:off x="539552" y="692696"/>
            <a:ext cx="8299648" cy="87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XVI Congrés d’Arxivística de Catalunya			4, 5 i 6 de maig 2017</a:t>
            </a:r>
            <a:br>
              <a:rPr lang="ca-E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ca-E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tg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385889" y="1358758"/>
            <a:ext cx="5362575" cy="304800"/>
          </a:xfrm>
          <a:prstGeom prst="rect">
            <a:avLst/>
          </a:prstGeom>
        </p:spPr>
      </p:pic>
      <p:sp>
        <p:nvSpPr>
          <p:cNvPr id="9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27584" y="6215082"/>
            <a:ext cx="7949718" cy="365125"/>
          </a:xfrm>
        </p:spPr>
        <p:txBody>
          <a:bodyPr numCol="1"/>
          <a:lstStyle/>
          <a:p>
            <a:r>
              <a:rPr lang="ca-ES" dirty="0" smtClean="0"/>
              <a:t>Criteris d’èxit								4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699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84887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a-ES" dirty="0" smtClean="0"/>
          </a:p>
          <a:p>
            <a:pPr marL="0" indent="0" algn="ctr">
              <a:buNone/>
            </a:pPr>
            <a:r>
              <a:rPr lang="ca-E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“En la fase de proves vam haver de canviar l'Excel 25 vegades”</a:t>
            </a:r>
            <a:endParaRPr lang="ca-E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ca-ES" dirty="0" smtClean="0"/>
          </a:p>
          <a:p>
            <a:pPr marL="0" indent="0" algn="ctr">
              <a:buNone/>
            </a:pPr>
            <a:endParaRPr lang="ca-ES" dirty="0"/>
          </a:p>
          <a:p>
            <a:pPr marL="0" indent="0" algn="ctr">
              <a:buNone/>
            </a:pPr>
            <a:endParaRPr lang="ca-ES" sz="1600" dirty="0" smtClean="0"/>
          </a:p>
          <a:p>
            <a:pPr marL="0" indent="0" algn="ctr">
              <a:buNone/>
            </a:pPr>
            <a:r>
              <a:rPr lang="ca-ES" sz="1600" dirty="0" smtClean="0"/>
              <a:t>		</a:t>
            </a:r>
          </a:p>
          <a:p>
            <a:pPr marL="0" indent="0" algn="ctr">
              <a:buNone/>
            </a:pPr>
            <a:endParaRPr lang="ca-ES" sz="1600" dirty="0"/>
          </a:p>
          <a:p>
            <a:pPr marL="0" indent="0" algn="ctr">
              <a:buNone/>
            </a:pPr>
            <a:endParaRPr lang="ca-ES" sz="1600" dirty="0" smtClean="0"/>
          </a:p>
          <a:p>
            <a:pPr marL="0" indent="0" algn="r">
              <a:buNone/>
            </a:pPr>
            <a:r>
              <a:rPr lang="ca-ES" sz="1600" dirty="0" smtClean="0"/>
              <a:t>	 		</a:t>
            </a:r>
            <a:r>
              <a:rPr lang="ca-E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Administrativa (departament de llicències i inspecció)</a:t>
            </a:r>
            <a:endParaRPr lang="ca-E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Imatg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385889" y="1358758"/>
            <a:ext cx="5362575" cy="304800"/>
          </a:xfrm>
          <a:prstGeom prst="rect">
            <a:avLst/>
          </a:prstGeom>
        </p:spPr>
      </p:pic>
      <p:sp>
        <p:nvSpPr>
          <p:cNvPr id="9" name="Títo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a-E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XVI Congrés d’Arxivística de Catalunya			4, 5 i 6 de maig 2017</a:t>
            </a:r>
            <a:r>
              <a:rPr lang="ca-ES" sz="1800" dirty="0"/>
              <a:t/>
            </a:r>
            <a:br>
              <a:rPr lang="ca-ES" sz="1800" dirty="0"/>
            </a:br>
            <a:endParaRPr lang="ca-ES" sz="1800" dirty="0"/>
          </a:p>
        </p:txBody>
      </p:sp>
      <p:sp>
        <p:nvSpPr>
          <p:cNvPr id="7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27584" y="6215082"/>
            <a:ext cx="7949718" cy="365125"/>
          </a:xfrm>
        </p:spPr>
        <p:txBody>
          <a:bodyPr numCol="1"/>
          <a:lstStyle/>
          <a:p>
            <a:r>
              <a:rPr lang="ca-ES" dirty="0" smtClean="0"/>
              <a:t>Punts de millora								5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375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86644" y="642918"/>
            <a:ext cx="178591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 7"/>
          <p:cNvSpPr/>
          <p:nvPr/>
        </p:nvSpPr>
        <p:spPr>
          <a:xfrm>
            <a:off x="71438" y="71438"/>
            <a:ext cx="2000232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/>
          <p:cNvSpPr/>
          <p:nvPr/>
        </p:nvSpPr>
        <p:spPr>
          <a:xfrm>
            <a:off x="-42838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matge 5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5259" y="2258705"/>
            <a:ext cx="2778741" cy="459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928934"/>
            <a:ext cx="2928958" cy="86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QuadreDeText 1"/>
          <p:cNvSpPr txBox="1"/>
          <p:nvPr/>
        </p:nvSpPr>
        <p:spPr>
          <a:xfrm>
            <a:off x="2411760" y="24208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ai</a:t>
            </a:r>
            <a:r>
              <a:rPr lang="ca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una eina per a la gestió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Equita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223</Words>
  <Application>Microsoft Office PowerPoint</Application>
  <PresentationFormat>Presentació en pantalla (4:3)</PresentationFormat>
  <Paragraphs>80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8" baseType="lpstr">
      <vt:lpstr>Tema de l'Office</vt:lpstr>
      <vt:lpstr>Presentació del PowerPoint</vt:lpstr>
      <vt:lpstr>XVI Congrés d’Arxivística de Catalunya   4, 5 i 6 de maig 2017 </vt:lpstr>
      <vt:lpstr> XVI Congrés d’Arxivística de Catalunya   4, 5 i 6 de maig 2017  </vt:lpstr>
      <vt:lpstr>XVI Congrés d’Arxivística de Catalunya   4, 5 i 6 de maig 2017 </vt:lpstr>
      <vt:lpstr> </vt:lpstr>
      <vt:lpstr>XVI Congrés d’Arxivística de Catalunya   4, 5 i 6 de maig 2017 </vt:lpstr>
      <vt:lpstr>Presentació del PowerPoint</vt:lpstr>
    </vt:vector>
  </TitlesOfParts>
  <Company>Ajuntament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Ajuntament de Barcelona</dc:creator>
  <cp:lastModifiedBy>Ajuntament de Barcelona</cp:lastModifiedBy>
  <cp:revision>106</cp:revision>
  <cp:lastPrinted>2016-10-18T09:43:35Z</cp:lastPrinted>
  <dcterms:created xsi:type="dcterms:W3CDTF">2011-09-14T09:15:44Z</dcterms:created>
  <dcterms:modified xsi:type="dcterms:W3CDTF">2017-04-25T11:56:07Z</dcterms:modified>
</cp:coreProperties>
</file>