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9" r:id="rId3"/>
    <p:sldId id="294" r:id="rId4"/>
    <p:sldId id="307" r:id="rId5"/>
    <p:sldId id="308" r:id="rId6"/>
    <p:sldId id="290" r:id="rId7"/>
    <p:sldId id="282" r:id="rId8"/>
    <p:sldId id="275" r:id="rId9"/>
    <p:sldId id="284" r:id="rId10"/>
    <p:sldId id="257" r:id="rId11"/>
    <p:sldId id="256" r:id="rId12"/>
    <p:sldId id="300" r:id="rId13"/>
    <p:sldId id="303" r:id="rId14"/>
    <p:sldId id="302" r:id="rId15"/>
    <p:sldId id="301" r:id="rId16"/>
    <p:sldId id="304" r:id="rId17"/>
    <p:sldId id="262" r:id="rId18"/>
    <p:sldId id="263" r:id="rId19"/>
    <p:sldId id="264" r:id="rId20"/>
    <p:sldId id="265" r:id="rId21"/>
    <p:sldId id="266" r:id="rId22"/>
    <p:sldId id="309" r:id="rId23"/>
    <p:sldId id="267" r:id="rId24"/>
    <p:sldId id="310" r:id="rId25"/>
    <p:sldId id="311" r:id="rId26"/>
    <p:sldId id="312" r:id="rId27"/>
    <p:sldId id="313" r:id="rId28"/>
    <p:sldId id="271" r:id="rId29"/>
    <p:sldId id="305" r:id="rId30"/>
    <p:sldId id="272" r:id="rId31"/>
    <p:sldId id="274" r:id="rId32"/>
    <p:sldId id="289" r:id="rId33"/>
    <p:sldId id="296" r:id="rId34"/>
    <p:sldId id="285" r:id="rId35"/>
    <p:sldId id="287" r:id="rId36"/>
    <p:sldId id="288" r:id="rId37"/>
    <p:sldId id="286" r:id="rId3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371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272-0974-41E0-A284-41C093066057}" type="datetimeFigureOut">
              <a:rPr lang="ca-ES" smtClean="0"/>
              <a:t>31/5/2017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1983-05ED-498B-86DC-ED02C377C1D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004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272-0974-41E0-A284-41C093066057}" type="datetimeFigureOut">
              <a:rPr lang="ca-ES" smtClean="0"/>
              <a:t>31/5/2017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1983-05ED-498B-86DC-ED02C377C1D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5528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272-0974-41E0-A284-41C093066057}" type="datetimeFigureOut">
              <a:rPr lang="ca-ES" smtClean="0"/>
              <a:t>31/5/2017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1983-05ED-498B-86DC-ED02C377C1D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9057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3708" y="1454988"/>
            <a:ext cx="4140200" cy="2227263"/>
          </a:xfrm>
        </p:spPr>
        <p:txBody>
          <a:bodyPr/>
          <a:lstStyle>
            <a:lvl1pPr>
              <a:defRPr sz="3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 altLang="ca-ES" noProof="0" smtClean="0"/>
              <a:t>Feu clic aquí per editar l'estil</a:t>
            </a:r>
            <a:endParaRPr lang="ca-ES" altLang="ca-ES" noProof="0" dirty="0" smtClean="0"/>
          </a:p>
        </p:txBody>
      </p:sp>
      <p:sp>
        <p:nvSpPr>
          <p:cNvPr id="5" name="Contenidor de data 1"/>
          <p:cNvSpPr>
            <a:spLocks noGrp="1"/>
          </p:cNvSpPr>
          <p:nvPr>
            <p:ph type="dt" sz="half" idx="10"/>
          </p:nvPr>
        </p:nvSpPr>
        <p:spPr>
          <a:xfrm>
            <a:off x="395288" y="37163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345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272-0974-41E0-A284-41C093066057}" type="datetimeFigureOut">
              <a:rPr lang="ca-ES" smtClean="0"/>
              <a:t>31/5/2017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1983-05ED-498B-86DC-ED02C377C1D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9148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272-0974-41E0-A284-41C093066057}" type="datetimeFigureOut">
              <a:rPr lang="ca-ES" smtClean="0"/>
              <a:t>31/5/2017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1983-05ED-498B-86DC-ED02C377C1D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4692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272-0974-41E0-A284-41C093066057}" type="datetimeFigureOut">
              <a:rPr lang="ca-ES" smtClean="0"/>
              <a:t>31/5/2017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1983-05ED-498B-86DC-ED02C377C1D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812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272-0974-41E0-A284-41C093066057}" type="datetimeFigureOut">
              <a:rPr lang="ca-ES" smtClean="0"/>
              <a:t>31/5/2017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1983-05ED-498B-86DC-ED02C377C1D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495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272-0974-41E0-A284-41C093066057}" type="datetimeFigureOut">
              <a:rPr lang="ca-ES" smtClean="0"/>
              <a:t>31/5/2017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1983-05ED-498B-86DC-ED02C377C1D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7357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272-0974-41E0-A284-41C093066057}" type="datetimeFigureOut">
              <a:rPr lang="ca-ES" smtClean="0"/>
              <a:t>31/5/2017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1983-05ED-498B-86DC-ED02C377C1D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180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272-0974-41E0-A284-41C093066057}" type="datetimeFigureOut">
              <a:rPr lang="ca-ES" smtClean="0"/>
              <a:t>31/5/2017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1983-05ED-498B-86DC-ED02C377C1D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446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272-0974-41E0-A284-41C093066057}" type="datetimeFigureOut">
              <a:rPr lang="ca-ES" smtClean="0"/>
              <a:t>31/5/2017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1983-05ED-498B-86DC-ED02C377C1D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4789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E5272-0974-41E0-A284-41C093066057}" type="datetimeFigureOut">
              <a:rPr lang="ca-ES" smtClean="0"/>
              <a:t>31/5/2017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A1983-05ED-498B-86DC-ED02C377C1D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406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ol 1"/>
          <p:cNvSpPr>
            <a:spLocks noGrp="1"/>
          </p:cNvSpPr>
          <p:nvPr>
            <p:ph type="ctrTitle"/>
          </p:nvPr>
        </p:nvSpPr>
        <p:spPr>
          <a:xfrm>
            <a:off x="0" y="1700808"/>
            <a:ext cx="4212208" cy="2227262"/>
          </a:xfrm>
        </p:spPr>
        <p:txBody>
          <a:bodyPr>
            <a:normAutofit fontScale="90000"/>
          </a:bodyPr>
          <a:lstStyle/>
          <a:p>
            <a:r>
              <a:rPr lang="ca-ES" b="1" dirty="0"/>
              <a:t>Automatització de la catalogació de materials audiovisuals d’esports mitjançant macros d’Excel</a:t>
            </a:r>
            <a:r>
              <a:rPr lang="ca-ES" dirty="0"/>
              <a:t/>
            </a:r>
            <a:br>
              <a:rPr lang="ca-ES" dirty="0"/>
            </a:br>
            <a:r>
              <a:rPr lang="ca-ES" b="1" dirty="0"/>
              <a:t> </a:t>
            </a:r>
            <a:r>
              <a:rPr lang="ca-ES" dirty="0"/>
              <a:t/>
            </a:r>
            <a:br>
              <a:rPr lang="ca-ES" dirty="0"/>
            </a:br>
            <a:r>
              <a:rPr lang="ca-ES" sz="1800" b="1" dirty="0"/>
              <a:t>Ferran Aragó Puigventós</a:t>
            </a:r>
            <a:r>
              <a:rPr lang="ca-ES" sz="1800" dirty="0"/>
              <a:t/>
            </a:r>
            <a:br>
              <a:rPr lang="ca-ES" sz="1800" dirty="0"/>
            </a:br>
            <a:r>
              <a:rPr lang="ca-ES" sz="1800" b="1" dirty="0"/>
              <a:t>Documentalista del Departament de Documentació de la </a:t>
            </a:r>
            <a:r>
              <a:rPr lang="ca-ES" sz="1800" b="1" dirty="0" smtClean="0"/>
              <a:t>CCMA</a:t>
            </a:r>
            <a:br>
              <a:rPr lang="ca-ES" sz="1800" b="1" dirty="0" smtClean="0"/>
            </a:br>
            <a:r>
              <a:rPr lang="ca-ES" sz="1800" dirty="0"/>
              <a:t/>
            </a:r>
            <a:br>
              <a:rPr lang="ca-ES" sz="1800" dirty="0"/>
            </a:br>
            <a:r>
              <a:rPr lang="ca-ES" sz="1800" b="1" dirty="0" smtClean="0"/>
              <a:t>Maig </a:t>
            </a:r>
            <a:r>
              <a:rPr lang="ca-ES" sz="1800" b="1" dirty="0"/>
              <a:t>de 2017</a:t>
            </a:r>
            <a:r>
              <a:rPr lang="ca-ES" dirty="0"/>
              <a:t/>
            </a:r>
            <a:br>
              <a:rPr lang="ca-ES" dirty="0"/>
            </a:br>
            <a:r>
              <a:rPr lang="ca-ES" altLang="ca-ES" dirty="0" smtClean="0"/>
              <a:t> </a:t>
            </a:r>
          </a:p>
        </p:txBody>
      </p:sp>
      <p:sp>
        <p:nvSpPr>
          <p:cNvPr id="2" name="Botó d'acció: endavant o següent 1">
            <a:hlinkClick r:id="" action="ppaction://hlinkshowjump?jump=nextslide" highlightClick="1"/>
          </p:cNvPr>
          <p:cNvSpPr/>
          <p:nvPr/>
        </p:nvSpPr>
        <p:spPr>
          <a:xfrm>
            <a:off x="8028384" y="6021288"/>
            <a:ext cx="648072" cy="504056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468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0"/>
            <a:ext cx="9947450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QuadreDeText 5"/>
          <p:cNvSpPr txBox="1"/>
          <p:nvPr/>
        </p:nvSpPr>
        <p:spPr>
          <a:xfrm>
            <a:off x="395536" y="5656892"/>
            <a:ext cx="315137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 d’Excel</a:t>
            </a:r>
            <a:endParaRPr lang="ca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0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13"/>
            <a:ext cx="14963775" cy="842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QuadreDeText 3"/>
          <p:cNvSpPr txBox="1"/>
          <p:nvPr/>
        </p:nvSpPr>
        <p:spPr>
          <a:xfrm>
            <a:off x="5012933" y="1392449"/>
            <a:ext cx="4097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seleccionem l’esport</a:t>
            </a:r>
            <a:endParaRPr lang="ca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etxa esquerra 4"/>
          <p:cNvSpPr/>
          <p:nvPr/>
        </p:nvSpPr>
        <p:spPr>
          <a:xfrm>
            <a:off x="4103947" y="1600199"/>
            <a:ext cx="908985" cy="23083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104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13"/>
            <a:ext cx="14963775" cy="842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txa esquerra 4"/>
          <p:cNvSpPr/>
          <p:nvPr/>
        </p:nvSpPr>
        <p:spPr>
          <a:xfrm>
            <a:off x="4211960" y="2348880"/>
            <a:ext cx="864096" cy="23083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5076056" y="2141130"/>
            <a:ext cx="31168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...la temporada</a:t>
            </a:r>
            <a:endParaRPr lang="ca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13"/>
            <a:ext cx="14963775" cy="842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txa esquerra 4"/>
          <p:cNvSpPr/>
          <p:nvPr/>
        </p:nvSpPr>
        <p:spPr>
          <a:xfrm>
            <a:off x="4222679" y="3212976"/>
            <a:ext cx="925384" cy="23083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5148063" y="3005226"/>
            <a:ext cx="312399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...la competició</a:t>
            </a:r>
            <a:endParaRPr lang="ca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13"/>
            <a:ext cx="14963775" cy="842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txa esquerra 4"/>
          <p:cNvSpPr/>
          <p:nvPr/>
        </p:nvSpPr>
        <p:spPr>
          <a:xfrm>
            <a:off x="4211960" y="3918881"/>
            <a:ext cx="936104" cy="23083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5148064" y="3711131"/>
            <a:ext cx="24833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...la jornada</a:t>
            </a:r>
            <a:endParaRPr lang="ca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13"/>
            <a:ext cx="14963775" cy="842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txa esquerra 4"/>
          <p:cNvSpPr/>
          <p:nvPr/>
        </p:nvSpPr>
        <p:spPr>
          <a:xfrm>
            <a:off x="3995936" y="4700740"/>
            <a:ext cx="720080" cy="23083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4716016" y="4324760"/>
            <a:ext cx="44644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...el tipus de material d’arxiu</a:t>
            </a:r>
            <a:endParaRPr lang="ca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13"/>
            <a:ext cx="14963775" cy="842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txa esquerra 4"/>
          <p:cNvSpPr/>
          <p:nvPr/>
        </p:nvSpPr>
        <p:spPr>
          <a:xfrm>
            <a:off x="4204922" y="5661248"/>
            <a:ext cx="1127989" cy="23083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5312589" y="5176499"/>
            <a:ext cx="315015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3600" b="1" dirty="0" smtClean="0"/>
              <a:t>...obrim la font </a:t>
            </a:r>
          </a:p>
          <a:p>
            <a:pPr algn="ctr"/>
            <a:r>
              <a:rPr lang="ca-ES" sz="3600" b="1" dirty="0" smtClean="0"/>
              <a:t>específica</a:t>
            </a:r>
            <a:endParaRPr lang="ca-ES" sz="3600" b="1" dirty="0"/>
          </a:p>
        </p:txBody>
      </p:sp>
    </p:spTree>
    <p:extLst>
      <p:ext uri="{BB962C8B-B14F-4D97-AF65-F5344CB8AC3E}">
        <p14:creationId xmlns:p14="http://schemas.microsoft.com/office/powerpoint/2010/main" val="10075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44624"/>
            <a:ext cx="14430375" cy="81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22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915" y="0"/>
            <a:ext cx="10488294" cy="710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2915816" y="5898354"/>
            <a:ext cx="52741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4800" b="1" dirty="0" smtClean="0"/>
              <a:t>...copiem les dades</a:t>
            </a:r>
            <a:endParaRPr lang="ca-ES" sz="4800" b="1" dirty="0"/>
          </a:p>
        </p:txBody>
      </p:sp>
    </p:spTree>
    <p:extLst>
      <p:ext uri="{BB962C8B-B14F-4D97-AF65-F5344CB8AC3E}">
        <p14:creationId xmlns:p14="http://schemas.microsoft.com/office/powerpoint/2010/main" val="23562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8350" cy="8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3899486" y="6027003"/>
            <a:ext cx="52741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4800" b="1" dirty="0" smtClean="0"/>
              <a:t>...i les enganxem</a:t>
            </a:r>
            <a:endParaRPr lang="ca-ES" sz="4800" b="1" dirty="0"/>
          </a:p>
        </p:txBody>
      </p:sp>
    </p:spTree>
    <p:extLst>
      <p:ext uri="{BB962C8B-B14F-4D97-AF65-F5344CB8AC3E}">
        <p14:creationId xmlns:p14="http://schemas.microsoft.com/office/powerpoint/2010/main" val="39897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ca-ES" sz="8800" b="1" dirty="0" smtClean="0"/>
              <a:t>Què ens passa?</a:t>
            </a:r>
            <a:endParaRPr lang="ca-ES" sz="8800" b="1" dirty="0"/>
          </a:p>
        </p:txBody>
      </p:sp>
    </p:spTree>
    <p:extLst>
      <p:ext uri="{BB962C8B-B14F-4D97-AF65-F5344CB8AC3E}">
        <p14:creationId xmlns:p14="http://schemas.microsoft.com/office/powerpoint/2010/main" val="3593254233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556" y="-171400"/>
            <a:ext cx="10099121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txa esquerra 3"/>
          <p:cNvSpPr/>
          <p:nvPr/>
        </p:nvSpPr>
        <p:spPr>
          <a:xfrm rot="19104262">
            <a:off x="4656767" y="943828"/>
            <a:ext cx="2196793" cy="936104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6268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0">
        <p:fade/>
      </p:transition>
    </mc:Choice>
    <mc:Fallback xmlns="">
      <p:transition spd="med" advTm="1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395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4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67532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735106"/>
            <a:ext cx="7435180" cy="124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1972312"/>
            <a:ext cx="72104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3356992"/>
            <a:ext cx="5943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81" y="4437112"/>
            <a:ext cx="618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91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67532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735106"/>
            <a:ext cx="7435180" cy="124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1972312"/>
            <a:ext cx="72104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3356992"/>
            <a:ext cx="5943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81" y="4437112"/>
            <a:ext cx="618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QuadreDeText 2"/>
          <p:cNvSpPr txBox="1"/>
          <p:nvPr/>
        </p:nvSpPr>
        <p:spPr>
          <a:xfrm>
            <a:off x="1259632" y="912398"/>
            <a:ext cx="79208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" name="Fletxa esquerra 3"/>
          <p:cNvSpPr/>
          <p:nvPr/>
        </p:nvSpPr>
        <p:spPr>
          <a:xfrm>
            <a:off x="2051720" y="976722"/>
            <a:ext cx="792088" cy="261242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QuadreDeText 4"/>
          <p:cNvSpPr txBox="1"/>
          <p:nvPr/>
        </p:nvSpPr>
        <p:spPr>
          <a:xfrm>
            <a:off x="2909152" y="912398"/>
            <a:ext cx="37444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Data de l’esdeveniment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36812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67532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735106"/>
            <a:ext cx="7435180" cy="124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1972312"/>
            <a:ext cx="72104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3356992"/>
            <a:ext cx="5943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81" y="4437112"/>
            <a:ext cx="618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QuadreDeText 2"/>
          <p:cNvSpPr txBox="1"/>
          <p:nvPr/>
        </p:nvSpPr>
        <p:spPr>
          <a:xfrm>
            <a:off x="2059656" y="959089"/>
            <a:ext cx="287238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" name="Fletxa esquerra 3"/>
          <p:cNvSpPr/>
          <p:nvPr/>
        </p:nvSpPr>
        <p:spPr>
          <a:xfrm>
            <a:off x="4932040" y="1013134"/>
            <a:ext cx="792088" cy="261242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QuadreDeText 4"/>
          <p:cNvSpPr txBox="1"/>
          <p:nvPr/>
        </p:nvSpPr>
        <p:spPr>
          <a:xfrm>
            <a:off x="5735433" y="912922"/>
            <a:ext cx="8527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Títol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38087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67532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735106"/>
            <a:ext cx="7435180" cy="124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1972312"/>
            <a:ext cx="72104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3356992"/>
            <a:ext cx="5943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81" y="4437112"/>
            <a:ext cx="618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QuadreDeText 2"/>
          <p:cNvSpPr txBox="1"/>
          <p:nvPr/>
        </p:nvSpPr>
        <p:spPr>
          <a:xfrm>
            <a:off x="552425" y="2132856"/>
            <a:ext cx="7115919" cy="8640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" name="Fletxa esquerra 3"/>
          <p:cNvSpPr/>
          <p:nvPr/>
        </p:nvSpPr>
        <p:spPr>
          <a:xfrm>
            <a:off x="7292777" y="2377907"/>
            <a:ext cx="792088" cy="261242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QuadreDeText 4"/>
          <p:cNvSpPr txBox="1"/>
          <p:nvPr/>
        </p:nvSpPr>
        <p:spPr>
          <a:xfrm>
            <a:off x="8100392" y="2334071"/>
            <a:ext cx="10436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Resum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33623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67532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735106"/>
            <a:ext cx="7435180" cy="124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1972312"/>
            <a:ext cx="72104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3356992"/>
            <a:ext cx="5943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81" y="4437112"/>
            <a:ext cx="618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QuadreDeText 2"/>
          <p:cNvSpPr txBox="1"/>
          <p:nvPr/>
        </p:nvSpPr>
        <p:spPr>
          <a:xfrm>
            <a:off x="573733" y="3501008"/>
            <a:ext cx="5726459" cy="4893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" name="Fletxa esquerra 3"/>
          <p:cNvSpPr/>
          <p:nvPr/>
        </p:nvSpPr>
        <p:spPr>
          <a:xfrm>
            <a:off x="6300192" y="3614614"/>
            <a:ext cx="792088" cy="261242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QuadreDeText 4"/>
          <p:cNvSpPr txBox="1"/>
          <p:nvPr/>
        </p:nvSpPr>
        <p:spPr>
          <a:xfrm>
            <a:off x="7137931" y="3528739"/>
            <a:ext cx="16561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Descriptors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33623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67532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735106"/>
            <a:ext cx="7435180" cy="124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1972312"/>
            <a:ext cx="72104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3" y="3356992"/>
            <a:ext cx="5943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81" y="4437112"/>
            <a:ext cx="618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QuadreDeText 2"/>
          <p:cNvSpPr txBox="1"/>
          <p:nvPr/>
        </p:nvSpPr>
        <p:spPr>
          <a:xfrm>
            <a:off x="519280" y="4623816"/>
            <a:ext cx="6284968" cy="18295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" name="Fletxa esquerra 3"/>
          <p:cNvSpPr/>
          <p:nvPr/>
        </p:nvSpPr>
        <p:spPr>
          <a:xfrm>
            <a:off x="6500688" y="5273277"/>
            <a:ext cx="792088" cy="261242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QuadreDeText 4"/>
          <p:cNvSpPr txBox="1"/>
          <p:nvPr/>
        </p:nvSpPr>
        <p:spPr>
          <a:xfrm>
            <a:off x="7292776" y="4988400"/>
            <a:ext cx="181572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/>
              <a:t>Descripció de plans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33623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57262" y="764704"/>
            <a:ext cx="7229475" cy="1228998"/>
          </a:xfrm>
          <a:solidFill>
            <a:schemeClr val="bg1"/>
          </a:solidFill>
          <a:effectLst>
            <a:softEdge rad="12700"/>
          </a:effectLst>
        </p:spPr>
        <p:txBody>
          <a:bodyPr>
            <a:normAutofit fontScale="90000"/>
          </a:bodyPr>
          <a:lstStyle/>
          <a:p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Vinculem resultat a la fitxa de la </a:t>
            </a:r>
            <a:r>
              <a:rPr lang="ca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BdD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400300"/>
            <a:ext cx="62293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54" y="4581128"/>
            <a:ext cx="662649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etxa dreta 2"/>
          <p:cNvSpPr/>
          <p:nvPr/>
        </p:nvSpPr>
        <p:spPr>
          <a:xfrm rot="5400000">
            <a:off x="1331640" y="2492899"/>
            <a:ext cx="1080119" cy="36004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92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400300"/>
            <a:ext cx="62293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54" y="4581128"/>
            <a:ext cx="662649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etxa esquerra 2"/>
          <p:cNvSpPr/>
          <p:nvPr/>
        </p:nvSpPr>
        <p:spPr>
          <a:xfrm rot="19601343">
            <a:off x="6980744" y="4168352"/>
            <a:ext cx="1409835" cy="54006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19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11287066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QuadreDeText 2"/>
          <p:cNvSpPr txBox="1"/>
          <p:nvPr/>
        </p:nvSpPr>
        <p:spPr>
          <a:xfrm>
            <a:off x="1657765" y="579525"/>
            <a:ext cx="698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5400" b="1" dirty="0" smtClean="0">
                <a:solidFill>
                  <a:schemeClr val="bg1"/>
                </a:solidFill>
              </a:rPr>
              <a:t>Hem de tractar MOLT de material audiovisual d’esports, MOLT repetitiu, que ens requereix MOLT de temps</a:t>
            </a:r>
            <a:endParaRPr lang="ca-ES" sz="5400" b="1" dirty="0">
              <a:solidFill>
                <a:schemeClr val="bg1"/>
              </a:solidFill>
            </a:endParaRPr>
          </a:p>
        </p:txBody>
      </p:sp>
      <p:sp>
        <p:nvSpPr>
          <p:cNvPr id="5" name="Botó d'acció: endavant o següent 4">
            <a:hlinkClick r:id="" action="ppaction://hlinkshowjump?jump=nextslide" highlightClick="1"/>
          </p:cNvPr>
          <p:cNvSpPr/>
          <p:nvPr/>
        </p:nvSpPr>
        <p:spPr>
          <a:xfrm>
            <a:off x="7812360" y="5674940"/>
            <a:ext cx="864096" cy="548680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714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7" y="33184"/>
            <a:ext cx="88201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08" y="1556792"/>
            <a:ext cx="578794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7" y="3269777"/>
            <a:ext cx="82867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QuadreDeText 2"/>
          <p:cNvSpPr txBox="1"/>
          <p:nvPr/>
        </p:nvSpPr>
        <p:spPr>
          <a:xfrm>
            <a:off x="469094" y="5445223"/>
            <a:ext cx="742357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Fitxers creats automàticament per ser</a:t>
            </a:r>
          </a:p>
          <a:p>
            <a:pPr algn="ctr"/>
            <a:r>
              <a:rPr lang="ca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importats a la </a:t>
            </a:r>
            <a:r>
              <a:rPr lang="ca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BdD</a:t>
            </a:r>
            <a:endParaRPr lang="ca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45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7" y="980728"/>
            <a:ext cx="8740385" cy="429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6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-243408"/>
            <a:ext cx="9855010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QuadreDeText 3"/>
          <p:cNvSpPr txBox="1"/>
          <p:nvPr/>
        </p:nvSpPr>
        <p:spPr>
          <a:xfrm>
            <a:off x="539552" y="5821813"/>
            <a:ext cx="517058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Resultat del procés </a:t>
            </a:r>
            <a:endParaRPr lang="ca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43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ca-ES" sz="8800" b="1" dirty="0" smtClean="0"/>
              <a:t>Finalment, validem la informació </a:t>
            </a:r>
            <a:br>
              <a:rPr lang="ca-ES" sz="8800" b="1" dirty="0" smtClean="0"/>
            </a:br>
            <a:r>
              <a:rPr lang="ca-ES" sz="8800" b="1" dirty="0" smtClean="0"/>
              <a:t>‘a mà’</a:t>
            </a:r>
            <a:endParaRPr lang="ca-ES" sz="8800" b="1" dirty="0"/>
          </a:p>
        </p:txBody>
      </p:sp>
    </p:spTree>
    <p:extLst>
      <p:ext uri="{BB962C8B-B14F-4D97-AF65-F5344CB8AC3E}">
        <p14:creationId xmlns:p14="http://schemas.microsoft.com/office/powerpoint/2010/main" val="362860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ca-ES" sz="8800" b="1" dirty="0" smtClean="0"/>
              <a:t>Què hem aconseguit?</a:t>
            </a:r>
            <a:endParaRPr lang="ca-ES" sz="8800" b="1" dirty="0"/>
          </a:p>
        </p:txBody>
      </p:sp>
    </p:spTree>
    <p:extLst>
      <p:ext uri="{BB962C8B-B14F-4D97-AF65-F5344CB8AC3E}">
        <p14:creationId xmlns:p14="http://schemas.microsoft.com/office/powerpoint/2010/main" val="30959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ca-ES" sz="8800" b="1" dirty="0" smtClean="0"/>
              <a:t>Minimitzar errors en l’anàlisi</a:t>
            </a:r>
            <a:endParaRPr lang="ca-ES" sz="8800" b="1" dirty="0"/>
          </a:p>
        </p:txBody>
      </p:sp>
    </p:spTree>
    <p:extLst>
      <p:ext uri="{BB962C8B-B14F-4D97-AF65-F5344CB8AC3E}">
        <p14:creationId xmlns:p14="http://schemas.microsoft.com/office/powerpoint/2010/main" val="169539265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ca-ES" sz="8000" b="1" dirty="0" smtClean="0"/>
              <a:t>Assegurar la normalització</a:t>
            </a:r>
            <a:endParaRPr lang="ca-ES" sz="8000" b="1" dirty="0"/>
          </a:p>
        </p:txBody>
      </p:sp>
    </p:spTree>
    <p:extLst>
      <p:ext uri="{BB962C8B-B14F-4D97-AF65-F5344CB8AC3E}">
        <p14:creationId xmlns:p14="http://schemas.microsoft.com/office/powerpoint/2010/main" val="390606260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ca-ES" sz="7200" b="1" dirty="0" smtClean="0"/>
              <a:t>Estalviar molt de temps que podrem dedicar a tasques de més valor afegit</a:t>
            </a:r>
            <a:endParaRPr lang="ca-ES" sz="7200" b="1" dirty="0"/>
          </a:p>
        </p:txBody>
      </p:sp>
    </p:spTree>
    <p:extLst>
      <p:ext uri="{BB962C8B-B14F-4D97-AF65-F5344CB8AC3E}">
        <p14:creationId xmlns:p14="http://schemas.microsoft.com/office/powerpoint/2010/main" val="214964339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ca-ES" sz="8800" b="1" dirty="0" smtClean="0"/>
              <a:t>Què volem?</a:t>
            </a:r>
            <a:endParaRPr lang="ca-ES" sz="8800" b="1" dirty="0"/>
          </a:p>
        </p:txBody>
      </p:sp>
    </p:spTree>
    <p:extLst>
      <p:ext uri="{BB962C8B-B14F-4D97-AF65-F5344CB8AC3E}">
        <p14:creationId xmlns:p14="http://schemas.microsoft.com/office/powerpoint/2010/main" val="424649422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ca-ES" sz="8800" b="1" dirty="0" smtClean="0"/>
              <a:t>Passar d’aquí...</a:t>
            </a:r>
            <a:endParaRPr lang="ca-ES" sz="8800" b="1" dirty="0"/>
          </a:p>
        </p:txBody>
      </p:sp>
    </p:spTree>
    <p:extLst>
      <p:ext uri="{BB962C8B-B14F-4D97-AF65-F5344CB8AC3E}">
        <p14:creationId xmlns:p14="http://schemas.microsoft.com/office/powerpoint/2010/main" val="42464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ca-ES" sz="8800" b="1" dirty="0" smtClean="0"/>
              <a:t>Què volem?</a:t>
            </a:r>
            <a:endParaRPr lang="ca-ES" sz="8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79" y="-14131"/>
            <a:ext cx="9710109" cy="687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QuadreDeText 2"/>
          <p:cNvSpPr txBox="1"/>
          <p:nvPr/>
        </p:nvSpPr>
        <p:spPr>
          <a:xfrm>
            <a:off x="1043608" y="5517232"/>
            <a:ext cx="738708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Fitxa documental prèvia a l’anàlisi</a:t>
            </a:r>
            <a:endParaRPr lang="ca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1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ca-ES" sz="8800" b="1" dirty="0" smtClean="0"/>
              <a:t>... </a:t>
            </a:r>
            <a:r>
              <a:rPr lang="ca-ES" sz="8800" b="1" dirty="0"/>
              <a:t>a</a:t>
            </a:r>
            <a:r>
              <a:rPr lang="ca-ES" sz="8800" b="1" dirty="0" smtClean="0"/>
              <a:t> aquí</a:t>
            </a:r>
            <a:endParaRPr lang="ca-ES" sz="8800" b="1" dirty="0"/>
          </a:p>
        </p:txBody>
      </p:sp>
    </p:spTree>
    <p:extLst>
      <p:ext uri="{BB962C8B-B14F-4D97-AF65-F5344CB8AC3E}">
        <p14:creationId xmlns:p14="http://schemas.microsoft.com/office/powerpoint/2010/main" val="22189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540771" cy="704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1043608" y="5877272"/>
            <a:ext cx="80052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Fitxa documental posterior a l’anàlisi</a:t>
            </a:r>
            <a:endParaRPr lang="ca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ca-ES" sz="8800" b="1" dirty="0" smtClean="0"/>
              <a:t>Com ho hem fet?</a:t>
            </a:r>
            <a:endParaRPr lang="ca-ES" sz="8800" b="1" dirty="0"/>
          </a:p>
        </p:txBody>
      </p:sp>
    </p:spTree>
    <p:extLst>
      <p:ext uri="{BB962C8B-B14F-4D97-AF65-F5344CB8AC3E}">
        <p14:creationId xmlns:p14="http://schemas.microsoft.com/office/powerpoint/2010/main" val="30959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151</Words>
  <Application>Microsoft Office PowerPoint</Application>
  <PresentationFormat>Presentación en pantalla (4:3)</PresentationFormat>
  <Paragraphs>34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0" baseType="lpstr">
      <vt:lpstr>Arial</vt:lpstr>
      <vt:lpstr>Calibri</vt:lpstr>
      <vt:lpstr>Tema de l'Office</vt:lpstr>
      <vt:lpstr>Automatització de la catalogació de materials audiovisuals d’esports mitjançant macros d’Excel   Ferran Aragó Puigventós Documentalista del Departament de Documentació de la CCMA  Maig de 2017  </vt:lpstr>
      <vt:lpstr>Què ens passa?</vt:lpstr>
      <vt:lpstr>Presentación de PowerPoint</vt:lpstr>
      <vt:lpstr>Què volem?</vt:lpstr>
      <vt:lpstr>Passar d’aquí...</vt:lpstr>
      <vt:lpstr>Què volem?</vt:lpstr>
      <vt:lpstr>... a aquí</vt:lpstr>
      <vt:lpstr>Presentación de PowerPoint</vt:lpstr>
      <vt:lpstr>Com ho hem fet?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Vinculem resultat a la fitxa de la BdD</vt:lpstr>
      <vt:lpstr>Presentación de PowerPoint</vt:lpstr>
      <vt:lpstr>Presentación de PowerPoint</vt:lpstr>
      <vt:lpstr>Presentación de PowerPoint</vt:lpstr>
      <vt:lpstr>Presentación de PowerPoint</vt:lpstr>
      <vt:lpstr>Finalment, validem la informació  ‘a mà’</vt:lpstr>
      <vt:lpstr>Què hem aconseguit?</vt:lpstr>
      <vt:lpstr>Minimitzar errors en l’anàlisi</vt:lpstr>
      <vt:lpstr>Assegurar la normalització</vt:lpstr>
      <vt:lpstr>Estalviar molt de temps que podrem dedicar a tasques de més valor afegit</vt:lpstr>
    </vt:vector>
  </TitlesOfParts>
  <Company>CCMA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Aragó Puigventós, Ferran</dc:creator>
  <cp:lastModifiedBy>Usuari</cp:lastModifiedBy>
  <cp:revision>39</cp:revision>
  <dcterms:created xsi:type="dcterms:W3CDTF">2017-04-05T12:03:31Z</dcterms:created>
  <dcterms:modified xsi:type="dcterms:W3CDTF">2017-05-31T10:14:39Z</dcterms:modified>
</cp:coreProperties>
</file>