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51" autoAdjust="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F92EB-4761-418C-ABBA-5C41DC528601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0C543-1680-4D68-A1DC-2E64D641D3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1531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0C543-1680-4D68-A1DC-2E64D641D357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0262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1A57-D01B-4155-A0A0-5D239015DE66}" type="datetime1">
              <a:rPr lang="en-US" smtClean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Numerador únic d'expedients - Consell Comarcal del Vallès Occidental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0348-9359-492B-8627-65004F895A48}" type="datetime1">
              <a:rPr lang="en-US" smtClean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Numerador únic d'expedients - Consell Comarcal del Vallès Occidental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8B72B-9D15-4899-A321-19E9485ABEC0}" type="datetime1">
              <a:rPr lang="en-US" smtClean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Numerador únic d'expedients - Consell Comarcal del Vallès Occidental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AD1C0-0E5E-4ACD-8927-E60D22B2A2D9}" type="datetime1">
              <a:rPr lang="en-US" smtClean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Numerador únic d'expedients - Consell Comarcal del Vallès Occidental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76D4-6FBA-47AD-B126-EF4E386DFD57}" type="datetime1">
              <a:rPr lang="en-US" smtClean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Numerador únic d'expedients - Consell Comarcal del Vallès Occidental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974C-3775-41D2-B91E-23B87E222E9C}" type="datetime1">
              <a:rPr lang="en-US" smtClean="0"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Numerador únic d'expedients - Consell Comarcal del Vallès Occidental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3AD8-DE70-4085-B754-F921F18A89BF}" type="datetime1">
              <a:rPr lang="en-US" smtClean="0"/>
              <a:t>4/27/2017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Numerador únic d'expedients - Consell Comarcal del Vallès Occidental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16EB-5EC8-4B9F-931E-454E97075DB7}" type="datetime1">
              <a:rPr lang="en-US" smtClean="0"/>
              <a:t>4/27/2017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Numerador únic d'expedients - Consell Comarcal del Vallès Occidental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8E2A9-8BAD-4CC1-84DF-280B6690334D}" type="datetime1">
              <a:rPr lang="en-US" smtClean="0"/>
              <a:t>4/27/2017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Numerador únic d'expedients - Consell Comarcal del Vallès Occidental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42751BB-A851-4180-9426-8E62F5C0DBF9}" type="datetime1">
              <a:rPr lang="en-US" smtClean="0"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Numerador únic d'expedients - Consell Comarcal del Vallès Occidental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46E1-BA40-4C2F-AB7E-5F5EFE80BB6F}" type="datetime1">
              <a:rPr lang="en-US" smtClean="0"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Numerador únic d'expedients - Consell Comarcal del Vallès Occidental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AC75D18-288F-4CC2-89EE-FC3BE4F52D4F}" type="datetime1">
              <a:rPr lang="en-US" smtClean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Numerador únic d'expedients - Consell Comarcal del Vallès Occidental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joan.perez@uab.cat" TargetMode="External"/><Relationship Id="rId4" Type="http://schemas.openxmlformats.org/officeDocument/2006/relationships/hyperlink" Target="mailto:tapiasaf@ccvoc.ca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62708" y="1147693"/>
            <a:ext cx="11192607" cy="864524"/>
          </a:xfrm>
        </p:spPr>
        <p:txBody>
          <a:bodyPr>
            <a:noAutofit/>
          </a:bodyPr>
          <a:lstStyle/>
          <a:p>
            <a:pPr algn="ctr"/>
            <a:r>
              <a:rPr lang="es-ES" sz="6700" b="1" dirty="0" smtClean="0"/>
              <a:t>Numerador General </a:t>
            </a:r>
            <a:r>
              <a:rPr lang="es-ES" sz="6700" b="1" dirty="0" err="1" smtClean="0"/>
              <a:t>d’Expedients</a:t>
            </a:r>
            <a:endParaRPr lang="es-ES" sz="67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7774" y="2188645"/>
            <a:ext cx="10467109" cy="748144"/>
          </a:xfrm>
        </p:spPr>
        <p:txBody>
          <a:bodyPr>
            <a:noAutofit/>
          </a:bodyPr>
          <a:lstStyle/>
          <a:p>
            <a:pPr algn="ctr"/>
            <a:r>
              <a:rPr lang="es-ES" sz="3400" b="1" dirty="0" err="1" smtClean="0"/>
              <a:t>Consell</a:t>
            </a:r>
            <a:r>
              <a:rPr lang="es-ES" sz="3400" b="1" dirty="0" smtClean="0"/>
              <a:t> Comarcal del </a:t>
            </a:r>
            <a:r>
              <a:rPr lang="es-ES" sz="3400" b="1" dirty="0" err="1" smtClean="0"/>
              <a:t>Vallès</a:t>
            </a:r>
            <a:r>
              <a:rPr lang="es-ES" sz="3400" b="1" dirty="0" smtClean="0"/>
              <a:t> occidental</a:t>
            </a:r>
            <a:endParaRPr lang="es-ES" sz="3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338" y="3113217"/>
            <a:ext cx="3041261" cy="1130494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7851422" y="4946073"/>
            <a:ext cx="351346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b="1" dirty="0" err="1" smtClean="0"/>
              <a:t>Congrés</a:t>
            </a:r>
            <a:r>
              <a:rPr lang="es-ES" b="1" dirty="0" smtClean="0"/>
              <a:t> </a:t>
            </a:r>
            <a:r>
              <a:rPr lang="es-ES" b="1" dirty="0" err="1" smtClean="0"/>
              <a:t>d’Arxivística</a:t>
            </a:r>
            <a:r>
              <a:rPr lang="es-ES" b="1" dirty="0" smtClean="0"/>
              <a:t> i </a:t>
            </a:r>
          </a:p>
          <a:p>
            <a:pPr algn="r"/>
            <a:r>
              <a:rPr lang="es-ES" b="1" dirty="0" err="1" smtClean="0"/>
              <a:t>Gestió</a:t>
            </a:r>
            <a:r>
              <a:rPr lang="es-ES" b="1" dirty="0" smtClean="0"/>
              <a:t> de </a:t>
            </a:r>
            <a:r>
              <a:rPr lang="es-ES" b="1" dirty="0" err="1" smtClean="0"/>
              <a:t>Documents</a:t>
            </a:r>
            <a:r>
              <a:rPr lang="es-ES" b="1" dirty="0" smtClean="0"/>
              <a:t> de Catalunya</a:t>
            </a:r>
          </a:p>
          <a:p>
            <a:pPr algn="r"/>
            <a:r>
              <a:rPr lang="es-ES" sz="1600" b="1" dirty="0" smtClean="0"/>
              <a:t>4, 5 i 6 de </a:t>
            </a:r>
            <a:r>
              <a:rPr lang="es-ES" sz="1600" b="1" dirty="0" err="1" smtClean="0"/>
              <a:t>maig</a:t>
            </a:r>
            <a:r>
              <a:rPr lang="es-ES" sz="1600" b="1" dirty="0" smtClean="0"/>
              <a:t> de 2017</a:t>
            </a:r>
            <a:endParaRPr lang="es-ES" sz="1600" b="1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68515" y="6459785"/>
            <a:ext cx="6093070" cy="365125"/>
          </a:xfrm>
        </p:spPr>
        <p:txBody>
          <a:bodyPr/>
          <a:lstStyle/>
          <a:p>
            <a:r>
              <a:rPr lang="es-ES" sz="1200" b="1" dirty="0" smtClean="0"/>
              <a:t>Numerador general </a:t>
            </a:r>
            <a:r>
              <a:rPr lang="es-ES" sz="1200" b="1" dirty="0" err="1" smtClean="0"/>
              <a:t>d'expedients</a:t>
            </a:r>
            <a:r>
              <a:rPr lang="es-ES" sz="1200" b="1" dirty="0" smtClean="0"/>
              <a:t> - </a:t>
            </a:r>
            <a:r>
              <a:rPr lang="es-ES" sz="1200" b="1" dirty="0" err="1" smtClean="0"/>
              <a:t>Consell</a:t>
            </a:r>
            <a:r>
              <a:rPr lang="es-ES" sz="1200" b="1" dirty="0" smtClean="0"/>
              <a:t> Comarcal del </a:t>
            </a:r>
            <a:r>
              <a:rPr lang="es-ES" sz="1200" b="1" dirty="0" err="1" smtClean="0"/>
              <a:t>Vallès</a:t>
            </a:r>
            <a:r>
              <a:rPr lang="es-ES" sz="1200" b="1" dirty="0" smtClean="0"/>
              <a:t> Occidental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04490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640" y="478846"/>
            <a:ext cx="11521974" cy="1201374"/>
          </a:xfrm>
        </p:spPr>
        <p:txBody>
          <a:bodyPr>
            <a:noAutofit/>
          </a:bodyPr>
          <a:lstStyle/>
          <a:p>
            <a:pPr algn="ctr"/>
            <a:r>
              <a:rPr lang="ca-ES" sz="6000" b="1" dirty="0" smtClean="0">
                <a:solidFill>
                  <a:schemeClr val="accent2"/>
                </a:solidFill>
              </a:rPr>
              <a:t>Necessitat inicial i context de creació</a:t>
            </a:r>
            <a:endParaRPr lang="ca-ES" sz="6000" b="1" dirty="0">
              <a:solidFill>
                <a:schemeClr val="accent2"/>
              </a:solidFill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805" y="243152"/>
            <a:ext cx="1268135" cy="471389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732054" y="1828043"/>
            <a:ext cx="1078992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200" dirty="0" smtClean="0"/>
              <a:t>Manca de control en fase de creació </a:t>
            </a:r>
            <a:r>
              <a:rPr lang="ca-ES" sz="2200" dirty="0" smtClean="0"/>
              <a:t>d’expedients</a:t>
            </a:r>
            <a:r>
              <a:rPr lang="ca-ES" sz="2200" dirty="0" smtClean="0"/>
              <a:t>. </a:t>
            </a:r>
            <a:r>
              <a:rPr lang="ca-ES" sz="2200" dirty="0"/>
              <a:t>Unes sèries es numeraven i altres no en funció de les necessitats de l’àrea </a:t>
            </a:r>
            <a:r>
              <a:rPr lang="ca-ES" sz="2200" dirty="0" smtClean="0"/>
              <a:t>productora.</a:t>
            </a:r>
          </a:p>
          <a:p>
            <a:endParaRPr lang="ca-E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200" dirty="0" smtClean="0"/>
              <a:t>Necessitat d’un control global dels expedients a proposta del secretari, que esdevindrà la figura clau per a l’èxit de l’aplicació.</a:t>
            </a:r>
          </a:p>
          <a:p>
            <a:endParaRPr lang="ca-E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200" dirty="0"/>
              <a:t>E</a:t>
            </a:r>
            <a:r>
              <a:rPr lang="ca-ES" sz="2200" dirty="0" smtClean="0"/>
              <a:t>s crea un </a:t>
            </a:r>
            <a:r>
              <a:rPr lang="ca-ES" sz="2200" dirty="0"/>
              <a:t>comptador (</a:t>
            </a:r>
            <a:r>
              <a:rPr lang="ca-ES" sz="2200" i="1" dirty="0"/>
              <a:t>Access</a:t>
            </a:r>
            <a:r>
              <a:rPr lang="ca-ES" sz="2200" dirty="0"/>
              <a:t>) que genera </a:t>
            </a:r>
            <a:r>
              <a:rPr lang="ca-ES" sz="2200" dirty="0" smtClean="0"/>
              <a:t>un </a:t>
            </a:r>
            <a:r>
              <a:rPr lang="ca-ES" sz="2200" dirty="0"/>
              <a:t>número </a:t>
            </a:r>
            <a:r>
              <a:rPr lang="ca-ES" sz="2200" dirty="0" smtClean="0"/>
              <a:t>consecutiu per numerar tots els </a:t>
            </a:r>
            <a:r>
              <a:rPr lang="ca-ES" sz="2200" dirty="0" smtClean="0"/>
              <a:t>expedients en el moment en què es creen.</a:t>
            </a:r>
            <a:endParaRPr lang="ca-ES" sz="2200" dirty="0" smtClean="0"/>
          </a:p>
          <a:p>
            <a:endParaRPr lang="ca-E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200" dirty="0" smtClean="0"/>
              <a:t>L’aplicació es troba a la intranet corporativa. Els departaments </a:t>
            </a:r>
            <a:r>
              <a:rPr lang="ca-ES" sz="2200" dirty="0" smtClean="0"/>
              <a:t>són </a:t>
            </a:r>
            <a:r>
              <a:rPr lang="ca-ES" sz="2200" dirty="0" smtClean="0"/>
              <a:t>autònoms per agafar un </a:t>
            </a:r>
            <a:r>
              <a:rPr lang="ca-ES" sz="2200" dirty="0" smtClean="0"/>
              <a:t>número.</a:t>
            </a:r>
          </a:p>
          <a:p>
            <a:endParaRPr lang="ca-E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200" dirty="0" smtClean="0"/>
              <a:t>El número d’expedient és una referencia única i </a:t>
            </a:r>
            <a:r>
              <a:rPr lang="ca-ES" sz="2200" dirty="0" smtClean="0"/>
              <a:t>identifica expedients</a:t>
            </a:r>
            <a:r>
              <a:rPr lang="ca-ES" sz="2200" dirty="0" smtClean="0"/>
              <a:t>, unitats de xarxa i </a:t>
            </a:r>
            <a:r>
              <a:rPr lang="ca-ES" sz="2200" dirty="0" smtClean="0"/>
              <a:t>documents </a:t>
            </a:r>
            <a:r>
              <a:rPr lang="ca-ES" sz="2200" dirty="0" smtClean="0"/>
              <a:t>d’una mateixa tramitació.</a:t>
            </a:r>
          </a:p>
        </p:txBody>
      </p:sp>
      <p:sp>
        <p:nvSpPr>
          <p:cNvPr id="8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68515" y="6459785"/>
            <a:ext cx="6093070" cy="365125"/>
          </a:xfrm>
        </p:spPr>
        <p:txBody>
          <a:bodyPr/>
          <a:lstStyle/>
          <a:p>
            <a:r>
              <a:rPr lang="es-ES" sz="1200" b="1" dirty="0" smtClean="0"/>
              <a:t>Numerador general </a:t>
            </a:r>
            <a:r>
              <a:rPr lang="es-ES" sz="1200" b="1" dirty="0" err="1" smtClean="0"/>
              <a:t>d'expedients</a:t>
            </a:r>
            <a:r>
              <a:rPr lang="es-ES" sz="1200" b="1" dirty="0" smtClean="0"/>
              <a:t> - </a:t>
            </a:r>
            <a:r>
              <a:rPr lang="es-ES" sz="1200" b="1" dirty="0" err="1" smtClean="0"/>
              <a:t>Consell</a:t>
            </a:r>
            <a:r>
              <a:rPr lang="es-ES" sz="1200" b="1" dirty="0" smtClean="0"/>
              <a:t> Comarcal del </a:t>
            </a:r>
            <a:r>
              <a:rPr lang="es-ES" sz="1200" b="1" dirty="0" err="1" smtClean="0"/>
              <a:t>Vallès</a:t>
            </a:r>
            <a:r>
              <a:rPr lang="es-ES" sz="1200" b="1" dirty="0" smtClean="0"/>
              <a:t> Occidental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87365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09" y="143048"/>
            <a:ext cx="5074516" cy="318798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109" y="3444689"/>
            <a:ext cx="4383696" cy="277858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Marcador de contenido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805" y="243152"/>
            <a:ext cx="1268135" cy="471389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6"/>
          <a:stretch/>
        </p:blipFill>
        <p:spPr>
          <a:xfrm>
            <a:off x="5677687" y="143048"/>
            <a:ext cx="5439867" cy="318798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Elipse 10"/>
          <p:cNvSpPr/>
          <p:nvPr/>
        </p:nvSpPr>
        <p:spPr>
          <a:xfrm>
            <a:off x="3846194" y="2576097"/>
            <a:ext cx="1315616" cy="541175"/>
          </a:xfrm>
          <a:prstGeom prst="ellipse">
            <a:avLst/>
          </a:prstGeom>
          <a:noFill/>
          <a:ln w="666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Elipse 11"/>
          <p:cNvSpPr/>
          <p:nvPr/>
        </p:nvSpPr>
        <p:spPr>
          <a:xfrm>
            <a:off x="9018464" y="834383"/>
            <a:ext cx="1315616" cy="541175"/>
          </a:xfrm>
          <a:prstGeom prst="ellipse">
            <a:avLst/>
          </a:prstGeom>
          <a:noFill/>
          <a:ln w="666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68515" y="6459785"/>
            <a:ext cx="6093070" cy="365125"/>
          </a:xfrm>
        </p:spPr>
        <p:txBody>
          <a:bodyPr/>
          <a:lstStyle/>
          <a:p>
            <a:r>
              <a:rPr lang="es-ES" sz="1200" b="1" dirty="0" smtClean="0"/>
              <a:t>Numerador general </a:t>
            </a:r>
            <a:r>
              <a:rPr lang="es-ES" sz="1200" b="1" dirty="0" err="1" smtClean="0"/>
              <a:t>d'expedients</a:t>
            </a:r>
            <a:r>
              <a:rPr lang="es-ES" sz="1200" b="1" dirty="0" smtClean="0"/>
              <a:t> - </a:t>
            </a:r>
            <a:r>
              <a:rPr lang="es-ES" sz="1200" b="1" dirty="0" err="1" smtClean="0"/>
              <a:t>Consell</a:t>
            </a:r>
            <a:r>
              <a:rPr lang="es-ES" sz="1200" b="1" dirty="0" smtClean="0"/>
              <a:t> Comarcal del </a:t>
            </a:r>
            <a:r>
              <a:rPr lang="es-ES" sz="1200" b="1" dirty="0" err="1" smtClean="0"/>
              <a:t>Vallès</a:t>
            </a:r>
            <a:r>
              <a:rPr lang="es-ES" sz="1200" b="1" dirty="0" smtClean="0"/>
              <a:t> Occidental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58765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193" y="221063"/>
            <a:ext cx="1268135" cy="47138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41" y="3350802"/>
            <a:ext cx="4547527" cy="289725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073" y="1035321"/>
            <a:ext cx="6698478" cy="42458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41" y="55986"/>
            <a:ext cx="4547527" cy="324979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Elipse 10"/>
          <p:cNvSpPr/>
          <p:nvPr/>
        </p:nvSpPr>
        <p:spPr>
          <a:xfrm>
            <a:off x="5790072" y="2043404"/>
            <a:ext cx="2430197" cy="839755"/>
          </a:xfrm>
          <a:prstGeom prst="ellipse">
            <a:avLst/>
          </a:prstGeom>
          <a:noFill/>
          <a:ln w="666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68515" y="6459785"/>
            <a:ext cx="6093070" cy="365125"/>
          </a:xfrm>
        </p:spPr>
        <p:txBody>
          <a:bodyPr/>
          <a:lstStyle/>
          <a:p>
            <a:r>
              <a:rPr lang="es-ES" sz="1200" b="1" dirty="0" smtClean="0"/>
              <a:t>Numerador general </a:t>
            </a:r>
            <a:r>
              <a:rPr lang="es-ES" sz="1200" b="1" dirty="0" err="1" smtClean="0"/>
              <a:t>d'expedients</a:t>
            </a:r>
            <a:r>
              <a:rPr lang="es-ES" sz="1200" b="1" dirty="0" smtClean="0"/>
              <a:t> - </a:t>
            </a:r>
            <a:r>
              <a:rPr lang="es-ES" sz="1200" b="1" dirty="0" err="1" smtClean="0"/>
              <a:t>Consell</a:t>
            </a:r>
            <a:r>
              <a:rPr lang="es-ES" sz="1200" b="1" dirty="0" smtClean="0"/>
              <a:t> Comarcal del </a:t>
            </a:r>
            <a:r>
              <a:rPr lang="es-ES" sz="1200" b="1" dirty="0" err="1" smtClean="0"/>
              <a:t>Vallès</a:t>
            </a:r>
            <a:r>
              <a:rPr lang="es-ES" sz="1200" b="1" dirty="0" smtClean="0"/>
              <a:t> Occidental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53840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193" y="221063"/>
            <a:ext cx="1268135" cy="471389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02" y="3257941"/>
            <a:ext cx="4482531" cy="284123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783" y="1748656"/>
            <a:ext cx="6110546" cy="33365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01" y="221062"/>
            <a:ext cx="4482531" cy="282071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Elipse 7"/>
          <p:cNvSpPr/>
          <p:nvPr/>
        </p:nvSpPr>
        <p:spPr>
          <a:xfrm>
            <a:off x="6713803" y="3894823"/>
            <a:ext cx="1315616" cy="541175"/>
          </a:xfrm>
          <a:prstGeom prst="ellipse">
            <a:avLst/>
          </a:prstGeom>
          <a:noFill/>
          <a:ln w="666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68515" y="6459785"/>
            <a:ext cx="6093070" cy="365125"/>
          </a:xfrm>
        </p:spPr>
        <p:txBody>
          <a:bodyPr/>
          <a:lstStyle/>
          <a:p>
            <a:r>
              <a:rPr lang="es-ES" sz="1200" b="1" dirty="0" smtClean="0"/>
              <a:t>Numerador general </a:t>
            </a:r>
            <a:r>
              <a:rPr lang="es-ES" sz="1200" b="1" dirty="0" err="1" smtClean="0"/>
              <a:t>d'expedients</a:t>
            </a:r>
            <a:r>
              <a:rPr lang="es-ES" sz="1200" b="1" dirty="0" smtClean="0"/>
              <a:t> - </a:t>
            </a:r>
            <a:r>
              <a:rPr lang="es-ES" sz="1200" b="1" dirty="0" err="1" smtClean="0"/>
              <a:t>Consell</a:t>
            </a:r>
            <a:r>
              <a:rPr lang="es-ES" sz="1200" b="1" dirty="0" smtClean="0"/>
              <a:t> Comarcal del </a:t>
            </a:r>
            <a:r>
              <a:rPr lang="es-ES" sz="1200" b="1" dirty="0" err="1" smtClean="0"/>
              <a:t>Vallès</a:t>
            </a:r>
            <a:r>
              <a:rPr lang="es-ES" sz="1200" b="1" dirty="0" smtClean="0"/>
              <a:t> Occidental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85788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2680" y="478847"/>
            <a:ext cx="10058400" cy="1201374"/>
          </a:xfrm>
        </p:spPr>
        <p:txBody>
          <a:bodyPr>
            <a:normAutofit/>
          </a:bodyPr>
          <a:lstStyle/>
          <a:p>
            <a:pPr algn="ctr"/>
            <a:r>
              <a:rPr lang="ca-ES" sz="6000" b="1" dirty="0" smtClean="0">
                <a:solidFill>
                  <a:schemeClr val="accent2"/>
                </a:solidFill>
              </a:rPr>
              <a:t>Avantatges i aportacions</a:t>
            </a:r>
            <a:endParaRPr lang="ca-ES" sz="6000" b="1" dirty="0">
              <a:solidFill>
                <a:schemeClr val="accent2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989762" y="1775911"/>
            <a:ext cx="1082056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600" dirty="0" smtClean="0"/>
              <a:t>Facilita la recuperació de la informació.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600" dirty="0" smtClean="0"/>
              <a:t>És una referència única per als ciutadans.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600" dirty="0" smtClean="0"/>
              <a:t>Permet el coneixement, l’adaptació i l’ús del QC </a:t>
            </a:r>
            <a:r>
              <a:rPr lang="ca-ES" sz="2600" dirty="0" smtClean="0"/>
              <a:t>a l’organització.</a:t>
            </a:r>
            <a:endParaRPr lang="ca-ES" sz="2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600" dirty="0" smtClean="0"/>
              <a:t>Assenta el concepte d’expedient com a unitat bàsica de gestió.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600" dirty="0"/>
              <a:t>P</a:t>
            </a:r>
            <a:r>
              <a:rPr lang="ca-ES" sz="2600" dirty="0" smtClean="0"/>
              <a:t>osicionament de l’Arxiu com a servei bàsic en aspectes organitzatius.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600" dirty="0" smtClean="0"/>
              <a:t>Permet extreure estadístiques de gestió i producció.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600" dirty="0" smtClean="0"/>
              <a:t>Millora el control dels expedients i de la informació a l’organització.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600" dirty="0" smtClean="0"/>
              <a:t>Es visualitza i es participa en el sistema de gestió de documents.</a:t>
            </a:r>
          </a:p>
        </p:txBody>
      </p:sp>
      <p:pic>
        <p:nvPicPr>
          <p:cNvPr id="7" name="Marcador de contenido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193" y="221063"/>
            <a:ext cx="1268135" cy="471389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4233492" y="5318176"/>
            <a:ext cx="751528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a-ES" sz="2000" b="1" dirty="0" smtClean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Contacte: </a:t>
            </a:r>
            <a:endParaRPr lang="ca-ES" sz="2000" b="1" dirty="0" smtClean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ca-ES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Quicu</a:t>
            </a:r>
            <a:r>
              <a:rPr lang="ca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a-ES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Tàpias</a:t>
            </a:r>
            <a:r>
              <a:rPr lang="ca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a-ES" sz="1400" i="1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  <a:hlinkClick r:id="rId4"/>
              </a:rPr>
              <a:t>tapiasaf@ccvoc.cat</a:t>
            </a:r>
            <a:r>
              <a:rPr lang="ca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a-ES" sz="16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ca-E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Joan </a:t>
            </a:r>
            <a:r>
              <a:rPr lang="ca-E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Pérez Ventayol</a:t>
            </a:r>
            <a:r>
              <a:rPr lang="ca-ES" sz="1400" i="1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a-ES" sz="1400" i="1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  <a:hlinkClick r:id="rId5"/>
              </a:rPr>
              <a:t>joan.perez@uab.cat</a:t>
            </a:r>
            <a:r>
              <a:rPr lang="ca-ES" sz="1400" i="1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400" i="1" dirty="0">
              <a:solidFill>
                <a:srgbClr val="0070C0"/>
              </a:solidFill>
            </a:endParaRPr>
          </a:p>
        </p:txBody>
      </p:sp>
      <p:sp>
        <p:nvSpPr>
          <p:cNvPr id="9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68515" y="6459785"/>
            <a:ext cx="6093070" cy="365125"/>
          </a:xfrm>
        </p:spPr>
        <p:txBody>
          <a:bodyPr/>
          <a:lstStyle/>
          <a:p>
            <a:r>
              <a:rPr lang="es-ES" sz="1200" b="1" dirty="0" smtClean="0"/>
              <a:t>Numerador general </a:t>
            </a:r>
            <a:r>
              <a:rPr lang="es-ES" sz="1200" b="1" dirty="0" err="1" smtClean="0"/>
              <a:t>d'expedients</a:t>
            </a:r>
            <a:r>
              <a:rPr lang="es-ES" sz="1200" b="1" dirty="0" smtClean="0"/>
              <a:t> - </a:t>
            </a:r>
            <a:r>
              <a:rPr lang="es-ES" sz="1200" b="1" dirty="0" err="1" smtClean="0"/>
              <a:t>Consell</a:t>
            </a:r>
            <a:r>
              <a:rPr lang="es-ES" sz="1200" b="1" dirty="0" smtClean="0"/>
              <a:t> Comarcal del </a:t>
            </a:r>
            <a:r>
              <a:rPr lang="es-ES" sz="1200" b="1" dirty="0" err="1" smtClean="0"/>
              <a:t>Vallès</a:t>
            </a:r>
            <a:r>
              <a:rPr lang="es-ES" sz="1200" b="1" dirty="0" smtClean="0"/>
              <a:t> Occidental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98388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221</TotalTime>
  <Words>289</Words>
  <Application>Microsoft Office PowerPoint</Application>
  <PresentationFormat>Panorámica</PresentationFormat>
  <Paragraphs>34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Retrospección</vt:lpstr>
      <vt:lpstr>Numerador General d’Expedients</vt:lpstr>
      <vt:lpstr>Necessitat inicial i context de creació</vt:lpstr>
      <vt:lpstr>Presentación de PowerPoint</vt:lpstr>
      <vt:lpstr>Presentación de PowerPoint</vt:lpstr>
      <vt:lpstr>Presentación de PowerPoint</vt:lpstr>
      <vt:lpstr>Avantatges i aportacions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Numerador únic d’expedients</dc:title>
  <dc:creator>Joan Pérez Ventayol</dc:creator>
  <cp:lastModifiedBy>Joan Pérez Ventayol</cp:lastModifiedBy>
  <cp:revision>52</cp:revision>
  <cp:lastPrinted>2017-04-03T07:52:09Z</cp:lastPrinted>
  <dcterms:created xsi:type="dcterms:W3CDTF">2017-03-29T14:29:20Z</dcterms:created>
  <dcterms:modified xsi:type="dcterms:W3CDTF">2017-04-27T08:33:48Z</dcterms:modified>
</cp:coreProperties>
</file>